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7" r:id="rId2"/>
    <p:sldId id="266" r:id="rId3"/>
    <p:sldId id="263" r:id="rId4"/>
    <p:sldId id="261" r:id="rId5"/>
    <p:sldId id="267" r:id="rId6"/>
    <p:sldId id="264" r:id="rId7"/>
    <p:sldId id="262" r:id="rId8"/>
    <p:sldId id="265" r:id="rId9"/>
    <p:sldId id="268" r:id="rId10"/>
    <p:sldId id="269" r:id="rId11"/>
    <p:sldId id="270" r:id="rId12"/>
    <p:sldId id="271" r:id="rId13"/>
    <p:sldId id="285" r:id="rId14"/>
    <p:sldId id="274" r:id="rId15"/>
    <p:sldId id="272" r:id="rId16"/>
    <p:sldId id="273" r:id="rId17"/>
    <p:sldId id="279" r:id="rId18"/>
    <p:sldId id="281" r:id="rId19"/>
    <p:sldId id="286" r:id="rId20"/>
    <p:sldId id="287" r:id="rId21"/>
    <p:sldId id="288" r:id="rId22"/>
    <p:sldId id="280" r:id="rId23"/>
    <p:sldId id="276" r:id="rId24"/>
    <p:sldId id="277" r:id="rId25"/>
    <p:sldId id="278" r:id="rId26"/>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6572"/>
    <a:srgbClr val="E6F2F4"/>
    <a:srgbClr val="695331"/>
    <a:srgbClr val="907143"/>
    <a:srgbClr val="F8F1DD"/>
    <a:srgbClr val="F0E5BA"/>
    <a:srgbClr val="CBE4EB"/>
    <a:srgbClr val="D5E2E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089"/>
    <p:restoredTop sz="94737"/>
  </p:normalViewPr>
  <p:slideViewPr>
    <p:cSldViewPr snapToGrid="0" snapToObjects="1">
      <p:cViewPr>
        <p:scale>
          <a:sx n="90" d="100"/>
          <a:sy n="90" d="100"/>
        </p:scale>
        <p:origin x="1832" y="10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image1.png>
</file>

<file path=ppt/media/image10.png>
</file>

<file path=ppt/media/image11.png>
</file>

<file path=ppt/media/image12.png>
</file>

<file path=ppt/media/image13.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543D43-1B60-3D4F-87A4-6438757DFEE3}" type="datetimeFigureOut">
              <a:rPr lang="en-NL" smtClean="0"/>
              <a:t>01/10/2024</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ACF4D0-1394-6642-AD46-59082C2806AE}" type="slidenum">
              <a:rPr lang="en-NL" smtClean="0"/>
              <a:t>‹#›</a:t>
            </a:fld>
            <a:endParaRPr lang="en-NL"/>
          </a:p>
        </p:txBody>
      </p:sp>
    </p:spTree>
    <p:extLst>
      <p:ext uri="{BB962C8B-B14F-4D97-AF65-F5344CB8AC3E}">
        <p14:creationId xmlns:p14="http://schemas.microsoft.com/office/powerpoint/2010/main" val="3841182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50000"/>
              </a:lnSpc>
            </a:pPr>
            <a:r>
              <a:rPr lang="en-NL" sz="1200" dirty="0">
                <a:solidFill>
                  <a:srgbClr val="446572"/>
                </a:solidFill>
                <a:latin typeface="Caecilia LT Std Roman" panose="02060503050505020204" pitchFamily="18" charset="77"/>
              </a:rPr>
              <a:t>Historical background</a:t>
            </a:r>
          </a:p>
          <a:p>
            <a:pPr>
              <a:lnSpc>
                <a:spcPct val="150000"/>
              </a:lnSpc>
            </a:pPr>
            <a:r>
              <a:rPr lang="en-NL" sz="1200" dirty="0">
                <a:solidFill>
                  <a:srgbClr val="446572"/>
                </a:solidFill>
                <a:latin typeface="Caecilia LT Std Roman" panose="02060503050505020204" pitchFamily="18" charset="77"/>
              </a:rPr>
              <a:t>Why are they extracting? How much?</a:t>
            </a:r>
          </a:p>
          <a:p>
            <a:pPr>
              <a:lnSpc>
                <a:spcPct val="150000"/>
              </a:lnSpc>
            </a:pPr>
            <a:r>
              <a:rPr lang="en-NL" sz="1200" dirty="0">
                <a:solidFill>
                  <a:srgbClr val="446572"/>
                </a:solidFill>
                <a:latin typeface="Caecilia LT Std Roman" panose="02060503050505020204" pitchFamily="18" charset="77"/>
              </a:rPr>
              <a:t>Damages, figures</a:t>
            </a:r>
          </a:p>
          <a:p>
            <a:pPr>
              <a:lnSpc>
                <a:spcPct val="150000"/>
              </a:lnSpc>
            </a:pPr>
            <a:r>
              <a:rPr lang="en-NL" sz="1200" dirty="0">
                <a:solidFill>
                  <a:srgbClr val="446572"/>
                </a:solidFill>
                <a:latin typeface="Caecilia LT Std Roman" panose="02060503050505020204" pitchFamily="18" charset="77"/>
              </a:rPr>
              <a:t>What do locals think about this?</a:t>
            </a:r>
          </a:p>
          <a:p>
            <a:pPr>
              <a:lnSpc>
                <a:spcPct val="150000"/>
              </a:lnSpc>
            </a:pPr>
            <a:r>
              <a:rPr lang="en-NL" sz="1200" dirty="0">
                <a:solidFill>
                  <a:srgbClr val="446572"/>
                </a:solidFill>
                <a:latin typeface="Caecilia LT Std Roman" panose="02060503050505020204" pitchFamily="18" charset="77"/>
              </a:rPr>
              <a:t>Controversies</a:t>
            </a:r>
          </a:p>
          <a:p>
            <a:endParaRPr lang="en-NL" dirty="0"/>
          </a:p>
        </p:txBody>
      </p:sp>
      <p:sp>
        <p:nvSpPr>
          <p:cNvPr id="4" name="Slide Number Placeholder 3"/>
          <p:cNvSpPr>
            <a:spLocks noGrp="1"/>
          </p:cNvSpPr>
          <p:nvPr>
            <p:ph type="sldNum" sz="quarter" idx="5"/>
          </p:nvPr>
        </p:nvSpPr>
        <p:spPr/>
        <p:txBody>
          <a:bodyPr/>
          <a:lstStyle/>
          <a:p>
            <a:fld id="{49ACF4D0-1394-6642-AD46-59082C2806AE}" type="slidenum">
              <a:rPr lang="en-NL" smtClean="0"/>
              <a:t>10</a:t>
            </a:fld>
            <a:endParaRPr lang="en-NL"/>
          </a:p>
        </p:txBody>
      </p:sp>
    </p:spTree>
    <p:extLst>
      <p:ext uri="{BB962C8B-B14F-4D97-AF65-F5344CB8AC3E}">
        <p14:creationId xmlns:p14="http://schemas.microsoft.com/office/powerpoint/2010/main" val="973392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A73225-4E61-3C4E-98DF-E915C4182A5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4D00C8DF-204D-E943-8E07-5852A8B07B6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FE42CFB9-B9C4-3543-804A-8B8597915585}"/>
              </a:ext>
            </a:extLst>
          </p:cNvPr>
          <p:cNvSpPr>
            <a:spLocks noGrp="1"/>
          </p:cNvSpPr>
          <p:nvPr>
            <p:ph type="dt" sz="half" idx="10"/>
          </p:nvPr>
        </p:nvSpPr>
        <p:spPr/>
        <p:txBody>
          <a:bodyPr/>
          <a:lstStyle/>
          <a:p>
            <a:fld id="{3496C4C6-53D0-444B-8E94-A0B808FD2252}" type="datetimeFigureOut">
              <a:rPr lang="en-NL" smtClean="0"/>
              <a:t>30/09/2024</a:t>
            </a:fld>
            <a:endParaRPr lang="en-NL"/>
          </a:p>
        </p:txBody>
      </p:sp>
      <p:sp>
        <p:nvSpPr>
          <p:cNvPr id="5" name="Footer Placeholder 4">
            <a:extLst>
              <a:ext uri="{FF2B5EF4-FFF2-40B4-BE49-F238E27FC236}">
                <a16:creationId xmlns:a16="http://schemas.microsoft.com/office/drawing/2014/main" id="{79688A70-3DEB-2647-854B-986458F348D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17B7B5AB-B8D4-F64D-BFA0-ED4CCBCBAFF8}"/>
              </a:ext>
            </a:extLst>
          </p:cNvPr>
          <p:cNvSpPr>
            <a:spLocks noGrp="1"/>
          </p:cNvSpPr>
          <p:nvPr>
            <p:ph type="sldNum" sz="quarter" idx="12"/>
          </p:nvPr>
        </p:nvSpPr>
        <p:spPr/>
        <p:txBody>
          <a:bodyPr/>
          <a:lstStyle/>
          <a:p>
            <a:fld id="{640927EC-8571-7841-8C14-88E1426BD035}" type="slidenum">
              <a:rPr lang="en-NL" smtClean="0"/>
              <a:t>‹#›</a:t>
            </a:fld>
            <a:endParaRPr lang="en-NL"/>
          </a:p>
        </p:txBody>
      </p:sp>
    </p:spTree>
    <p:extLst>
      <p:ext uri="{BB962C8B-B14F-4D97-AF65-F5344CB8AC3E}">
        <p14:creationId xmlns:p14="http://schemas.microsoft.com/office/powerpoint/2010/main" val="11329366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2C645-4408-9C48-BBAC-EEE912CD3C0B}"/>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244A5ADC-9A52-954A-8031-76ABFE340FF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1D28DBEA-EEFF-6D41-82B3-8AA6ABBD8BA8}"/>
              </a:ext>
            </a:extLst>
          </p:cNvPr>
          <p:cNvSpPr>
            <a:spLocks noGrp="1"/>
          </p:cNvSpPr>
          <p:nvPr>
            <p:ph type="dt" sz="half" idx="10"/>
          </p:nvPr>
        </p:nvSpPr>
        <p:spPr/>
        <p:txBody>
          <a:bodyPr/>
          <a:lstStyle/>
          <a:p>
            <a:fld id="{3496C4C6-53D0-444B-8E94-A0B808FD2252}" type="datetimeFigureOut">
              <a:rPr lang="en-NL" smtClean="0"/>
              <a:t>30/09/2024</a:t>
            </a:fld>
            <a:endParaRPr lang="en-NL"/>
          </a:p>
        </p:txBody>
      </p:sp>
      <p:sp>
        <p:nvSpPr>
          <p:cNvPr id="5" name="Footer Placeholder 4">
            <a:extLst>
              <a:ext uri="{FF2B5EF4-FFF2-40B4-BE49-F238E27FC236}">
                <a16:creationId xmlns:a16="http://schemas.microsoft.com/office/drawing/2014/main" id="{9C71D98A-65E4-1949-9842-E6B59468D331}"/>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D86D93E-B3DD-9143-8825-ECAC3D72DB50}"/>
              </a:ext>
            </a:extLst>
          </p:cNvPr>
          <p:cNvSpPr>
            <a:spLocks noGrp="1"/>
          </p:cNvSpPr>
          <p:nvPr>
            <p:ph type="sldNum" sz="quarter" idx="12"/>
          </p:nvPr>
        </p:nvSpPr>
        <p:spPr/>
        <p:txBody>
          <a:bodyPr/>
          <a:lstStyle/>
          <a:p>
            <a:fld id="{640927EC-8571-7841-8C14-88E1426BD035}" type="slidenum">
              <a:rPr lang="en-NL" smtClean="0"/>
              <a:t>‹#›</a:t>
            </a:fld>
            <a:endParaRPr lang="en-NL"/>
          </a:p>
        </p:txBody>
      </p:sp>
    </p:spTree>
    <p:extLst>
      <p:ext uri="{BB962C8B-B14F-4D97-AF65-F5344CB8AC3E}">
        <p14:creationId xmlns:p14="http://schemas.microsoft.com/office/powerpoint/2010/main" val="39855083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6D287C-8F2A-8142-A3A1-8F83E8BB94D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7DD9E51C-41C1-2945-9B87-B745FA549C0B}"/>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40765379-06D8-FD41-8133-77270C9387EC}"/>
              </a:ext>
            </a:extLst>
          </p:cNvPr>
          <p:cNvSpPr>
            <a:spLocks noGrp="1"/>
          </p:cNvSpPr>
          <p:nvPr>
            <p:ph type="dt" sz="half" idx="10"/>
          </p:nvPr>
        </p:nvSpPr>
        <p:spPr/>
        <p:txBody>
          <a:bodyPr/>
          <a:lstStyle/>
          <a:p>
            <a:fld id="{3496C4C6-53D0-444B-8E94-A0B808FD2252}" type="datetimeFigureOut">
              <a:rPr lang="en-NL" smtClean="0"/>
              <a:t>30/09/2024</a:t>
            </a:fld>
            <a:endParaRPr lang="en-NL"/>
          </a:p>
        </p:txBody>
      </p:sp>
      <p:sp>
        <p:nvSpPr>
          <p:cNvPr id="5" name="Footer Placeholder 4">
            <a:extLst>
              <a:ext uri="{FF2B5EF4-FFF2-40B4-BE49-F238E27FC236}">
                <a16:creationId xmlns:a16="http://schemas.microsoft.com/office/drawing/2014/main" id="{90F182C5-6F38-AA43-AC9D-92440E0177F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7CADE93-C5C8-BD40-9C69-CB547F57ACFE}"/>
              </a:ext>
            </a:extLst>
          </p:cNvPr>
          <p:cNvSpPr>
            <a:spLocks noGrp="1"/>
          </p:cNvSpPr>
          <p:nvPr>
            <p:ph type="sldNum" sz="quarter" idx="12"/>
          </p:nvPr>
        </p:nvSpPr>
        <p:spPr/>
        <p:txBody>
          <a:bodyPr/>
          <a:lstStyle/>
          <a:p>
            <a:fld id="{640927EC-8571-7841-8C14-88E1426BD035}" type="slidenum">
              <a:rPr lang="en-NL" smtClean="0"/>
              <a:t>‹#›</a:t>
            </a:fld>
            <a:endParaRPr lang="en-NL"/>
          </a:p>
        </p:txBody>
      </p:sp>
    </p:spTree>
    <p:extLst>
      <p:ext uri="{BB962C8B-B14F-4D97-AF65-F5344CB8AC3E}">
        <p14:creationId xmlns:p14="http://schemas.microsoft.com/office/powerpoint/2010/main" val="2684405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31861-DA69-9B41-A0DA-5A467F7F355A}"/>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0A01248D-7270-EB4D-9E67-2ADF49595E4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644B0489-0CF4-6547-AB5E-C878A31215F7}"/>
              </a:ext>
            </a:extLst>
          </p:cNvPr>
          <p:cNvSpPr>
            <a:spLocks noGrp="1"/>
          </p:cNvSpPr>
          <p:nvPr>
            <p:ph type="dt" sz="half" idx="10"/>
          </p:nvPr>
        </p:nvSpPr>
        <p:spPr/>
        <p:txBody>
          <a:bodyPr/>
          <a:lstStyle/>
          <a:p>
            <a:fld id="{3496C4C6-53D0-444B-8E94-A0B808FD2252}" type="datetimeFigureOut">
              <a:rPr lang="en-NL" smtClean="0"/>
              <a:t>30/09/2024</a:t>
            </a:fld>
            <a:endParaRPr lang="en-NL"/>
          </a:p>
        </p:txBody>
      </p:sp>
      <p:sp>
        <p:nvSpPr>
          <p:cNvPr id="5" name="Footer Placeholder 4">
            <a:extLst>
              <a:ext uri="{FF2B5EF4-FFF2-40B4-BE49-F238E27FC236}">
                <a16:creationId xmlns:a16="http://schemas.microsoft.com/office/drawing/2014/main" id="{A7ED07B2-E3EA-544A-BB7B-8432794A0026}"/>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29C5CC02-F84C-4844-BA66-B118A9C5E02D}"/>
              </a:ext>
            </a:extLst>
          </p:cNvPr>
          <p:cNvSpPr>
            <a:spLocks noGrp="1"/>
          </p:cNvSpPr>
          <p:nvPr>
            <p:ph type="sldNum" sz="quarter" idx="12"/>
          </p:nvPr>
        </p:nvSpPr>
        <p:spPr/>
        <p:txBody>
          <a:bodyPr/>
          <a:lstStyle/>
          <a:p>
            <a:fld id="{640927EC-8571-7841-8C14-88E1426BD035}" type="slidenum">
              <a:rPr lang="en-NL" smtClean="0"/>
              <a:t>‹#›</a:t>
            </a:fld>
            <a:endParaRPr lang="en-NL"/>
          </a:p>
        </p:txBody>
      </p:sp>
    </p:spTree>
    <p:extLst>
      <p:ext uri="{BB962C8B-B14F-4D97-AF65-F5344CB8AC3E}">
        <p14:creationId xmlns:p14="http://schemas.microsoft.com/office/powerpoint/2010/main" val="238627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64B537-D28A-4440-8AC6-83093AC7701D}"/>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94542833-B49D-8041-89F1-447B82EF7C6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45B4F0F2-9342-A24E-80E2-802F7D3C5515}"/>
              </a:ext>
            </a:extLst>
          </p:cNvPr>
          <p:cNvSpPr>
            <a:spLocks noGrp="1"/>
          </p:cNvSpPr>
          <p:nvPr>
            <p:ph type="dt" sz="half" idx="10"/>
          </p:nvPr>
        </p:nvSpPr>
        <p:spPr/>
        <p:txBody>
          <a:bodyPr/>
          <a:lstStyle/>
          <a:p>
            <a:fld id="{3496C4C6-53D0-444B-8E94-A0B808FD2252}" type="datetimeFigureOut">
              <a:rPr lang="en-NL" smtClean="0"/>
              <a:t>30/09/2024</a:t>
            </a:fld>
            <a:endParaRPr lang="en-NL"/>
          </a:p>
        </p:txBody>
      </p:sp>
      <p:sp>
        <p:nvSpPr>
          <p:cNvPr id="5" name="Footer Placeholder 4">
            <a:extLst>
              <a:ext uri="{FF2B5EF4-FFF2-40B4-BE49-F238E27FC236}">
                <a16:creationId xmlns:a16="http://schemas.microsoft.com/office/drawing/2014/main" id="{42C5C6DB-DB05-0947-87C3-109A9FD5A32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7D4D3CA3-6E10-9847-912E-C19CACB8718C}"/>
              </a:ext>
            </a:extLst>
          </p:cNvPr>
          <p:cNvSpPr>
            <a:spLocks noGrp="1"/>
          </p:cNvSpPr>
          <p:nvPr>
            <p:ph type="sldNum" sz="quarter" idx="12"/>
          </p:nvPr>
        </p:nvSpPr>
        <p:spPr/>
        <p:txBody>
          <a:bodyPr/>
          <a:lstStyle/>
          <a:p>
            <a:fld id="{640927EC-8571-7841-8C14-88E1426BD035}" type="slidenum">
              <a:rPr lang="en-NL" smtClean="0"/>
              <a:t>‹#›</a:t>
            </a:fld>
            <a:endParaRPr lang="en-NL"/>
          </a:p>
        </p:txBody>
      </p:sp>
    </p:spTree>
    <p:extLst>
      <p:ext uri="{BB962C8B-B14F-4D97-AF65-F5344CB8AC3E}">
        <p14:creationId xmlns:p14="http://schemas.microsoft.com/office/powerpoint/2010/main" val="2481381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29F26-CE60-E040-87DA-941E81842298}"/>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9D9EFDC9-8E98-DB40-8606-86842707A689}"/>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E10ACF91-C10E-8B42-96E6-0F5C26CB06CF}"/>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A5F83261-85A9-A141-90EE-C945EFD1299D}"/>
              </a:ext>
            </a:extLst>
          </p:cNvPr>
          <p:cNvSpPr>
            <a:spLocks noGrp="1"/>
          </p:cNvSpPr>
          <p:nvPr>
            <p:ph type="dt" sz="half" idx="10"/>
          </p:nvPr>
        </p:nvSpPr>
        <p:spPr/>
        <p:txBody>
          <a:bodyPr/>
          <a:lstStyle/>
          <a:p>
            <a:fld id="{3496C4C6-53D0-444B-8E94-A0B808FD2252}" type="datetimeFigureOut">
              <a:rPr lang="en-NL" smtClean="0"/>
              <a:t>30/09/2024</a:t>
            </a:fld>
            <a:endParaRPr lang="en-NL"/>
          </a:p>
        </p:txBody>
      </p:sp>
      <p:sp>
        <p:nvSpPr>
          <p:cNvPr id="6" name="Footer Placeholder 5">
            <a:extLst>
              <a:ext uri="{FF2B5EF4-FFF2-40B4-BE49-F238E27FC236}">
                <a16:creationId xmlns:a16="http://schemas.microsoft.com/office/drawing/2014/main" id="{6DEF2C37-0983-5743-8946-CBE68467A368}"/>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F7008309-E1AE-F34E-A24D-45BAD0191FAD}"/>
              </a:ext>
            </a:extLst>
          </p:cNvPr>
          <p:cNvSpPr>
            <a:spLocks noGrp="1"/>
          </p:cNvSpPr>
          <p:nvPr>
            <p:ph type="sldNum" sz="quarter" idx="12"/>
          </p:nvPr>
        </p:nvSpPr>
        <p:spPr/>
        <p:txBody>
          <a:bodyPr/>
          <a:lstStyle/>
          <a:p>
            <a:fld id="{640927EC-8571-7841-8C14-88E1426BD035}" type="slidenum">
              <a:rPr lang="en-NL" smtClean="0"/>
              <a:t>‹#›</a:t>
            </a:fld>
            <a:endParaRPr lang="en-NL"/>
          </a:p>
        </p:txBody>
      </p:sp>
    </p:spTree>
    <p:extLst>
      <p:ext uri="{BB962C8B-B14F-4D97-AF65-F5344CB8AC3E}">
        <p14:creationId xmlns:p14="http://schemas.microsoft.com/office/powerpoint/2010/main" val="7129777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5F918-F2A9-2F4C-925E-78DF6F7AAC25}"/>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DC56232C-6A1E-5A41-AE7A-2F6B6D231DC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F6AECE7-FDAF-F94F-88E2-D5F2C2D8115B}"/>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0F4E55F8-7211-AA43-A147-9B2803507F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BFFF4B9C-25DF-1548-B108-515123D9FBE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E63B74FD-58E3-B543-A3B2-4111D1A397BA}"/>
              </a:ext>
            </a:extLst>
          </p:cNvPr>
          <p:cNvSpPr>
            <a:spLocks noGrp="1"/>
          </p:cNvSpPr>
          <p:nvPr>
            <p:ph type="dt" sz="half" idx="10"/>
          </p:nvPr>
        </p:nvSpPr>
        <p:spPr/>
        <p:txBody>
          <a:bodyPr/>
          <a:lstStyle/>
          <a:p>
            <a:fld id="{3496C4C6-53D0-444B-8E94-A0B808FD2252}" type="datetimeFigureOut">
              <a:rPr lang="en-NL" smtClean="0"/>
              <a:t>30/09/2024</a:t>
            </a:fld>
            <a:endParaRPr lang="en-NL"/>
          </a:p>
        </p:txBody>
      </p:sp>
      <p:sp>
        <p:nvSpPr>
          <p:cNvPr id="8" name="Footer Placeholder 7">
            <a:extLst>
              <a:ext uri="{FF2B5EF4-FFF2-40B4-BE49-F238E27FC236}">
                <a16:creationId xmlns:a16="http://schemas.microsoft.com/office/drawing/2014/main" id="{9E2189DC-52B2-DB44-B4DA-F85D98383F1B}"/>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7166222E-CCAD-9441-BBF1-8C726A905BAA}"/>
              </a:ext>
            </a:extLst>
          </p:cNvPr>
          <p:cNvSpPr>
            <a:spLocks noGrp="1"/>
          </p:cNvSpPr>
          <p:nvPr>
            <p:ph type="sldNum" sz="quarter" idx="12"/>
          </p:nvPr>
        </p:nvSpPr>
        <p:spPr/>
        <p:txBody>
          <a:bodyPr/>
          <a:lstStyle/>
          <a:p>
            <a:fld id="{640927EC-8571-7841-8C14-88E1426BD035}" type="slidenum">
              <a:rPr lang="en-NL" smtClean="0"/>
              <a:t>‹#›</a:t>
            </a:fld>
            <a:endParaRPr lang="en-NL"/>
          </a:p>
        </p:txBody>
      </p:sp>
    </p:spTree>
    <p:extLst>
      <p:ext uri="{BB962C8B-B14F-4D97-AF65-F5344CB8AC3E}">
        <p14:creationId xmlns:p14="http://schemas.microsoft.com/office/powerpoint/2010/main" val="40006569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8E474-6FBC-4B4C-9B50-6E05E1E0F436}"/>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47F768F7-61BA-E548-9ADF-A34A4665F80B}"/>
              </a:ext>
            </a:extLst>
          </p:cNvPr>
          <p:cNvSpPr>
            <a:spLocks noGrp="1"/>
          </p:cNvSpPr>
          <p:nvPr>
            <p:ph type="dt" sz="half" idx="10"/>
          </p:nvPr>
        </p:nvSpPr>
        <p:spPr/>
        <p:txBody>
          <a:bodyPr/>
          <a:lstStyle/>
          <a:p>
            <a:fld id="{3496C4C6-53D0-444B-8E94-A0B808FD2252}" type="datetimeFigureOut">
              <a:rPr lang="en-NL" smtClean="0"/>
              <a:t>30/09/2024</a:t>
            </a:fld>
            <a:endParaRPr lang="en-NL"/>
          </a:p>
        </p:txBody>
      </p:sp>
      <p:sp>
        <p:nvSpPr>
          <p:cNvPr id="4" name="Footer Placeholder 3">
            <a:extLst>
              <a:ext uri="{FF2B5EF4-FFF2-40B4-BE49-F238E27FC236}">
                <a16:creationId xmlns:a16="http://schemas.microsoft.com/office/drawing/2014/main" id="{0E94B4C3-84D7-0549-B680-4A0A342CF531}"/>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F512AB7B-7184-D54E-ACF6-1A5176DBDB17}"/>
              </a:ext>
            </a:extLst>
          </p:cNvPr>
          <p:cNvSpPr>
            <a:spLocks noGrp="1"/>
          </p:cNvSpPr>
          <p:nvPr>
            <p:ph type="sldNum" sz="quarter" idx="12"/>
          </p:nvPr>
        </p:nvSpPr>
        <p:spPr/>
        <p:txBody>
          <a:bodyPr/>
          <a:lstStyle/>
          <a:p>
            <a:fld id="{640927EC-8571-7841-8C14-88E1426BD035}" type="slidenum">
              <a:rPr lang="en-NL" smtClean="0"/>
              <a:t>‹#›</a:t>
            </a:fld>
            <a:endParaRPr lang="en-NL"/>
          </a:p>
        </p:txBody>
      </p:sp>
    </p:spTree>
    <p:extLst>
      <p:ext uri="{BB962C8B-B14F-4D97-AF65-F5344CB8AC3E}">
        <p14:creationId xmlns:p14="http://schemas.microsoft.com/office/powerpoint/2010/main" val="37333845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3811F3-F3D0-E34D-A460-A138AE7BD156}"/>
              </a:ext>
            </a:extLst>
          </p:cNvPr>
          <p:cNvSpPr>
            <a:spLocks noGrp="1"/>
          </p:cNvSpPr>
          <p:nvPr>
            <p:ph type="dt" sz="half" idx="10"/>
          </p:nvPr>
        </p:nvSpPr>
        <p:spPr/>
        <p:txBody>
          <a:bodyPr/>
          <a:lstStyle/>
          <a:p>
            <a:fld id="{3496C4C6-53D0-444B-8E94-A0B808FD2252}" type="datetimeFigureOut">
              <a:rPr lang="en-NL" smtClean="0"/>
              <a:t>30/09/2024</a:t>
            </a:fld>
            <a:endParaRPr lang="en-NL"/>
          </a:p>
        </p:txBody>
      </p:sp>
      <p:sp>
        <p:nvSpPr>
          <p:cNvPr id="3" name="Footer Placeholder 2">
            <a:extLst>
              <a:ext uri="{FF2B5EF4-FFF2-40B4-BE49-F238E27FC236}">
                <a16:creationId xmlns:a16="http://schemas.microsoft.com/office/drawing/2014/main" id="{FC4A2041-E90D-F548-8D36-ACBADB09DC00}"/>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DE7FA1C0-5272-6349-BD8B-672F58B29AD6}"/>
              </a:ext>
            </a:extLst>
          </p:cNvPr>
          <p:cNvSpPr>
            <a:spLocks noGrp="1"/>
          </p:cNvSpPr>
          <p:nvPr>
            <p:ph type="sldNum" sz="quarter" idx="12"/>
          </p:nvPr>
        </p:nvSpPr>
        <p:spPr/>
        <p:txBody>
          <a:bodyPr/>
          <a:lstStyle/>
          <a:p>
            <a:fld id="{640927EC-8571-7841-8C14-88E1426BD035}" type="slidenum">
              <a:rPr lang="en-NL" smtClean="0"/>
              <a:t>‹#›</a:t>
            </a:fld>
            <a:endParaRPr lang="en-NL"/>
          </a:p>
        </p:txBody>
      </p:sp>
    </p:spTree>
    <p:extLst>
      <p:ext uri="{BB962C8B-B14F-4D97-AF65-F5344CB8AC3E}">
        <p14:creationId xmlns:p14="http://schemas.microsoft.com/office/powerpoint/2010/main" val="3824252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FAF887-5D3A-F744-8DFC-E8E7324204A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E9ADF5BA-5834-3C4E-B5D2-C3B2D49736E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68CCAD04-0AA8-134A-8EEB-86B478E5EA1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136DB04B-8D44-8A41-B863-C045E2C58CA5}"/>
              </a:ext>
            </a:extLst>
          </p:cNvPr>
          <p:cNvSpPr>
            <a:spLocks noGrp="1"/>
          </p:cNvSpPr>
          <p:nvPr>
            <p:ph type="dt" sz="half" idx="10"/>
          </p:nvPr>
        </p:nvSpPr>
        <p:spPr/>
        <p:txBody>
          <a:bodyPr/>
          <a:lstStyle/>
          <a:p>
            <a:fld id="{3496C4C6-53D0-444B-8E94-A0B808FD2252}" type="datetimeFigureOut">
              <a:rPr lang="en-NL" smtClean="0"/>
              <a:t>30/09/2024</a:t>
            </a:fld>
            <a:endParaRPr lang="en-NL"/>
          </a:p>
        </p:txBody>
      </p:sp>
      <p:sp>
        <p:nvSpPr>
          <p:cNvPr id="6" name="Footer Placeholder 5">
            <a:extLst>
              <a:ext uri="{FF2B5EF4-FFF2-40B4-BE49-F238E27FC236}">
                <a16:creationId xmlns:a16="http://schemas.microsoft.com/office/drawing/2014/main" id="{86F7F839-3404-C245-89E1-793F6A1627F4}"/>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B420835F-850B-D541-8658-639A2B18D4D3}"/>
              </a:ext>
            </a:extLst>
          </p:cNvPr>
          <p:cNvSpPr>
            <a:spLocks noGrp="1"/>
          </p:cNvSpPr>
          <p:nvPr>
            <p:ph type="sldNum" sz="quarter" idx="12"/>
          </p:nvPr>
        </p:nvSpPr>
        <p:spPr/>
        <p:txBody>
          <a:bodyPr/>
          <a:lstStyle/>
          <a:p>
            <a:fld id="{640927EC-8571-7841-8C14-88E1426BD035}" type="slidenum">
              <a:rPr lang="en-NL" smtClean="0"/>
              <a:t>‹#›</a:t>
            </a:fld>
            <a:endParaRPr lang="en-NL"/>
          </a:p>
        </p:txBody>
      </p:sp>
    </p:spTree>
    <p:extLst>
      <p:ext uri="{BB962C8B-B14F-4D97-AF65-F5344CB8AC3E}">
        <p14:creationId xmlns:p14="http://schemas.microsoft.com/office/powerpoint/2010/main" val="21839628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53299-6EBA-D74E-BD86-0C81D92C720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2546A45C-D187-D547-AAF1-F0DAA4702A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7934AD00-A5CB-6949-AE83-F9E89D66C5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E24D98F-C347-1C47-B57D-E627A3893DC1}"/>
              </a:ext>
            </a:extLst>
          </p:cNvPr>
          <p:cNvSpPr>
            <a:spLocks noGrp="1"/>
          </p:cNvSpPr>
          <p:nvPr>
            <p:ph type="dt" sz="half" idx="10"/>
          </p:nvPr>
        </p:nvSpPr>
        <p:spPr/>
        <p:txBody>
          <a:bodyPr/>
          <a:lstStyle/>
          <a:p>
            <a:fld id="{3496C4C6-53D0-444B-8E94-A0B808FD2252}" type="datetimeFigureOut">
              <a:rPr lang="en-NL" smtClean="0"/>
              <a:t>30/09/2024</a:t>
            </a:fld>
            <a:endParaRPr lang="en-NL"/>
          </a:p>
        </p:txBody>
      </p:sp>
      <p:sp>
        <p:nvSpPr>
          <p:cNvPr id="6" name="Footer Placeholder 5">
            <a:extLst>
              <a:ext uri="{FF2B5EF4-FFF2-40B4-BE49-F238E27FC236}">
                <a16:creationId xmlns:a16="http://schemas.microsoft.com/office/drawing/2014/main" id="{5C87C665-B1E9-8E4A-AF04-199096AC309C}"/>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D273729A-1796-074A-A03A-75B84B971720}"/>
              </a:ext>
            </a:extLst>
          </p:cNvPr>
          <p:cNvSpPr>
            <a:spLocks noGrp="1"/>
          </p:cNvSpPr>
          <p:nvPr>
            <p:ph type="sldNum" sz="quarter" idx="12"/>
          </p:nvPr>
        </p:nvSpPr>
        <p:spPr/>
        <p:txBody>
          <a:bodyPr/>
          <a:lstStyle/>
          <a:p>
            <a:fld id="{640927EC-8571-7841-8C14-88E1426BD035}" type="slidenum">
              <a:rPr lang="en-NL" smtClean="0"/>
              <a:t>‹#›</a:t>
            </a:fld>
            <a:endParaRPr lang="en-NL"/>
          </a:p>
        </p:txBody>
      </p:sp>
    </p:spTree>
    <p:extLst>
      <p:ext uri="{BB962C8B-B14F-4D97-AF65-F5344CB8AC3E}">
        <p14:creationId xmlns:p14="http://schemas.microsoft.com/office/powerpoint/2010/main" val="1307825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131D7B-6F90-BB44-AE32-A9F074E9E7F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FA02A9A0-5763-A648-B31C-335EE6A0D73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508E8910-4F52-8447-AE80-BD7378A310E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96C4C6-53D0-444B-8E94-A0B808FD2252}" type="datetimeFigureOut">
              <a:rPr lang="en-NL" smtClean="0"/>
              <a:t>30/09/2024</a:t>
            </a:fld>
            <a:endParaRPr lang="en-NL"/>
          </a:p>
        </p:txBody>
      </p:sp>
      <p:sp>
        <p:nvSpPr>
          <p:cNvPr id="5" name="Footer Placeholder 4">
            <a:extLst>
              <a:ext uri="{FF2B5EF4-FFF2-40B4-BE49-F238E27FC236}">
                <a16:creationId xmlns:a16="http://schemas.microsoft.com/office/drawing/2014/main" id="{640F85C3-4413-9446-AE7F-EA9F2D6FA7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FDE81703-2967-B34D-B077-05C893C60B4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40927EC-8571-7841-8C14-88E1426BD035}" type="slidenum">
              <a:rPr lang="en-NL" smtClean="0"/>
              <a:t>‹#›</a:t>
            </a:fld>
            <a:endParaRPr lang="en-NL"/>
          </a:p>
        </p:txBody>
      </p:sp>
    </p:spTree>
    <p:extLst>
      <p:ext uri="{BB962C8B-B14F-4D97-AF65-F5344CB8AC3E}">
        <p14:creationId xmlns:p14="http://schemas.microsoft.com/office/powerpoint/2010/main" val="33160103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microsoft.com/office/2007/relationships/hdphoto" Target="../media/hdphoto1.wdp"/><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0A38F15A-0FF2-2B41-88C0-A4EB36683B2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0" y="-5159369"/>
            <a:ext cx="12192000" cy="13754934"/>
          </a:xfrm>
          <a:prstGeom prst="rect">
            <a:avLst/>
          </a:prstGeom>
        </p:spPr>
      </p:pic>
      <p:sp>
        <p:nvSpPr>
          <p:cNvPr id="8" name="TextBox 7">
            <a:extLst>
              <a:ext uri="{FF2B5EF4-FFF2-40B4-BE49-F238E27FC236}">
                <a16:creationId xmlns:a16="http://schemas.microsoft.com/office/drawing/2014/main" id="{A603ADC6-413F-3E4D-8CEF-D9956E2DE961}"/>
              </a:ext>
            </a:extLst>
          </p:cNvPr>
          <p:cNvSpPr txBox="1"/>
          <p:nvPr/>
        </p:nvSpPr>
        <p:spPr>
          <a:xfrm>
            <a:off x="389614" y="265803"/>
            <a:ext cx="6011186" cy="400110"/>
          </a:xfrm>
          <a:prstGeom prst="rect">
            <a:avLst/>
          </a:prstGeom>
          <a:noFill/>
        </p:spPr>
        <p:txBody>
          <a:bodyPr wrap="square" rtlCol="0">
            <a:spAutoFit/>
          </a:bodyPr>
          <a:lstStyle/>
          <a:p>
            <a:r>
              <a:rPr lang="en-NL" sz="2000" dirty="0">
                <a:solidFill>
                  <a:srgbClr val="446572"/>
                </a:solidFill>
                <a:latin typeface="Caecilia LT Std Roman" panose="02060503050505020204" pitchFamily="18" charset="77"/>
              </a:rPr>
              <a:t>Final Project Data Analytics</a:t>
            </a:r>
          </a:p>
        </p:txBody>
      </p:sp>
      <p:sp>
        <p:nvSpPr>
          <p:cNvPr id="9" name="TextBox 8">
            <a:extLst>
              <a:ext uri="{FF2B5EF4-FFF2-40B4-BE49-F238E27FC236}">
                <a16:creationId xmlns:a16="http://schemas.microsoft.com/office/drawing/2014/main" id="{47AC73D6-8B4D-204A-AEE4-EE8B23D7D5C1}"/>
              </a:ext>
            </a:extLst>
          </p:cNvPr>
          <p:cNvSpPr txBox="1"/>
          <p:nvPr/>
        </p:nvSpPr>
        <p:spPr>
          <a:xfrm>
            <a:off x="389614" y="1019610"/>
            <a:ext cx="10576462" cy="1077218"/>
          </a:xfrm>
          <a:prstGeom prst="rect">
            <a:avLst/>
          </a:prstGeom>
          <a:noFill/>
        </p:spPr>
        <p:txBody>
          <a:bodyPr wrap="square" rtlCol="0">
            <a:spAutoFit/>
          </a:bodyPr>
          <a:lstStyle/>
          <a:p>
            <a:r>
              <a:rPr lang="en-NL" sz="3200" dirty="0">
                <a:solidFill>
                  <a:srgbClr val="446572"/>
                </a:solidFill>
                <a:latin typeface="Caecilia LT Std Roman" panose="02060503050505020204" pitchFamily="18" charset="77"/>
              </a:rPr>
              <a:t>Impact of gas extraction on Dutch real estate value and demand</a:t>
            </a:r>
          </a:p>
        </p:txBody>
      </p:sp>
      <p:sp>
        <p:nvSpPr>
          <p:cNvPr id="10" name="TextBox 9">
            <a:extLst>
              <a:ext uri="{FF2B5EF4-FFF2-40B4-BE49-F238E27FC236}">
                <a16:creationId xmlns:a16="http://schemas.microsoft.com/office/drawing/2014/main" id="{4189991E-CFAE-9846-908C-66B4845CA828}"/>
              </a:ext>
            </a:extLst>
          </p:cNvPr>
          <p:cNvSpPr txBox="1"/>
          <p:nvPr/>
        </p:nvSpPr>
        <p:spPr>
          <a:xfrm>
            <a:off x="389614" y="5255669"/>
            <a:ext cx="6011186" cy="646331"/>
          </a:xfrm>
          <a:prstGeom prst="rect">
            <a:avLst/>
          </a:prstGeom>
          <a:noFill/>
        </p:spPr>
        <p:txBody>
          <a:bodyPr wrap="square" rtlCol="0">
            <a:spAutoFit/>
          </a:bodyPr>
          <a:lstStyle/>
          <a:p>
            <a:r>
              <a:rPr lang="en-NL" sz="2000" dirty="0">
                <a:solidFill>
                  <a:srgbClr val="446572"/>
                </a:solidFill>
                <a:latin typeface="Caecilia LT Std Roman" panose="02060503050505020204" pitchFamily="18" charset="77"/>
              </a:rPr>
              <a:t>Maurits Siemonsma</a:t>
            </a:r>
          </a:p>
          <a:p>
            <a:r>
              <a:rPr lang="en-NL" sz="1600" b="1" dirty="0">
                <a:solidFill>
                  <a:srgbClr val="446572"/>
                </a:solidFill>
                <a:latin typeface="Caecilia LT Std Roman" panose="02060503050505020204" pitchFamily="18" charset="77"/>
              </a:rPr>
              <a:t>Ironhack</a:t>
            </a:r>
            <a:r>
              <a:rPr lang="en-NL" sz="1600" dirty="0">
                <a:solidFill>
                  <a:srgbClr val="446572"/>
                </a:solidFill>
                <a:latin typeface="Caecilia LT Std Roman" panose="02060503050505020204" pitchFamily="18" charset="77"/>
              </a:rPr>
              <a:t> Data Analytics Bootcamp FTAUG24</a:t>
            </a:r>
          </a:p>
        </p:txBody>
      </p:sp>
    </p:spTree>
    <p:extLst>
      <p:ext uri="{BB962C8B-B14F-4D97-AF65-F5344CB8AC3E}">
        <p14:creationId xmlns:p14="http://schemas.microsoft.com/office/powerpoint/2010/main" val="42473628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3">
            <a:alphaModFix amt="50000"/>
          </a:blip>
          <a:srcRect l="14898" t="78874" r="47449"/>
          <a:stretch/>
        </p:blipFill>
        <p:spPr>
          <a:xfrm>
            <a:off x="0" y="5708823"/>
            <a:ext cx="12214849" cy="1149177"/>
          </a:xfrm>
          <a:prstGeom prst="rect">
            <a:avLst/>
          </a:prstGeom>
        </p:spPr>
      </p:pic>
      <p:pic>
        <p:nvPicPr>
          <p:cNvPr id="7" name="Picture 6">
            <a:extLst>
              <a:ext uri="{FF2B5EF4-FFF2-40B4-BE49-F238E27FC236}">
                <a16:creationId xmlns:a16="http://schemas.microsoft.com/office/drawing/2014/main" id="{AED937E1-9643-0544-BF43-99586A743620}"/>
              </a:ext>
            </a:extLst>
          </p:cNvPr>
          <p:cNvPicPr>
            <a:picLocks noChangeAspect="1"/>
          </p:cNvPicPr>
          <p:nvPr/>
        </p:nvPicPr>
        <p:blipFill rotWithShape="1">
          <a:blip r:embed="rId4">
            <a:alphaModFix amt="25000"/>
          </a:blip>
          <a:srcRect l="6756" t="23580" r="85610" b="23208"/>
          <a:stretch/>
        </p:blipFill>
        <p:spPr>
          <a:xfrm>
            <a:off x="7873882" y="1010536"/>
            <a:ext cx="3386951" cy="3958939"/>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5">
            <a:alphaModFix amt="50000"/>
          </a:blip>
          <a:srcRect t="34226" b="50000"/>
          <a:stretch/>
        </p:blipFill>
        <p:spPr>
          <a:xfrm>
            <a:off x="-3136268" y="-17110"/>
            <a:ext cx="21002216" cy="469127"/>
          </a:xfrm>
          <a:prstGeom prst="rect">
            <a:avLst/>
          </a:prstGeom>
        </p:spPr>
      </p:pic>
      <p:pic>
        <p:nvPicPr>
          <p:cNvPr id="10" name="Picture 9">
            <a:extLst>
              <a:ext uri="{FF2B5EF4-FFF2-40B4-BE49-F238E27FC236}">
                <a16:creationId xmlns:a16="http://schemas.microsoft.com/office/drawing/2014/main" id="{7D2C589C-506A-E249-80FC-E40824F8106F}"/>
              </a:ext>
            </a:extLst>
          </p:cNvPr>
          <p:cNvPicPr>
            <a:picLocks noChangeAspect="1"/>
          </p:cNvPicPr>
          <p:nvPr/>
        </p:nvPicPr>
        <p:blipFill rotWithShape="1">
          <a:blip r:embed="rId4"/>
          <a:srcRect l="81776" t="52612" r="11832" b="16634"/>
          <a:stretch/>
        </p:blipFill>
        <p:spPr>
          <a:xfrm>
            <a:off x="757933" y="3976547"/>
            <a:ext cx="1935236" cy="1561638"/>
          </a:xfrm>
          <a:prstGeom prst="rect">
            <a:avLst/>
          </a:prstGeom>
        </p:spPr>
      </p:pic>
      <p:pic>
        <p:nvPicPr>
          <p:cNvPr id="12" name="Picture 11">
            <a:extLst>
              <a:ext uri="{FF2B5EF4-FFF2-40B4-BE49-F238E27FC236}">
                <a16:creationId xmlns:a16="http://schemas.microsoft.com/office/drawing/2014/main" id="{A41AF429-FB7E-C746-B58C-9B3B6A4F0556}"/>
              </a:ext>
            </a:extLst>
          </p:cNvPr>
          <p:cNvPicPr>
            <a:picLocks noChangeAspect="1"/>
          </p:cNvPicPr>
          <p:nvPr/>
        </p:nvPicPr>
        <p:blipFill rotWithShape="1">
          <a:blip r:embed="rId4">
            <a:alphaModFix/>
          </a:blip>
          <a:srcRect l="59674" t="29680" r="20956" b="18722"/>
          <a:stretch/>
        </p:blipFill>
        <p:spPr>
          <a:xfrm>
            <a:off x="7722666" y="4063302"/>
            <a:ext cx="4056899" cy="1812347"/>
          </a:xfrm>
          <a:prstGeom prst="rect">
            <a:avLst/>
          </a:prstGeom>
        </p:spPr>
      </p:pic>
      <p:pic>
        <p:nvPicPr>
          <p:cNvPr id="14" name="Picture 13">
            <a:extLst>
              <a:ext uri="{FF2B5EF4-FFF2-40B4-BE49-F238E27FC236}">
                <a16:creationId xmlns:a16="http://schemas.microsoft.com/office/drawing/2014/main" id="{06646A0F-3BC0-B243-BE24-959A067C8D8A}"/>
              </a:ext>
            </a:extLst>
          </p:cNvPr>
          <p:cNvPicPr>
            <a:picLocks noChangeAspect="1"/>
          </p:cNvPicPr>
          <p:nvPr/>
        </p:nvPicPr>
        <p:blipFill rotWithShape="1">
          <a:blip r:embed="rId4"/>
          <a:srcRect l="20413" t="50000" r="60544" b="19764"/>
          <a:stretch/>
        </p:blipFill>
        <p:spPr>
          <a:xfrm>
            <a:off x="3336994" y="4644037"/>
            <a:ext cx="4354037" cy="1159336"/>
          </a:xfrm>
          <a:prstGeom prst="rect">
            <a:avLst/>
          </a:prstGeom>
        </p:spPr>
      </p:pic>
      <p:sp>
        <p:nvSpPr>
          <p:cNvPr id="9" name="TextBox 8">
            <a:extLst>
              <a:ext uri="{FF2B5EF4-FFF2-40B4-BE49-F238E27FC236}">
                <a16:creationId xmlns:a16="http://schemas.microsoft.com/office/drawing/2014/main" id="{2D6FF0D5-0A48-9544-9FE6-16933F903D28}"/>
              </a:ext>
            </a:extLst>
          </p:cNvPr>
          <p:cNvSpPr txBox="1"/>
          <p:nvPr/>
        </p:nvSpPr>
        <p:spPr>
          <a:xfrm>
            <a:off x="548640" y="452017"/>
            <a:ext cx="8531749" cy="584775"/>
          </a:xfrm>
          <a:prstGeom prst="rect">
            <a:avLst/>
          </a:prstGeom>
          <a:noFill/>
        </p:spPr>
        <p:txBody>
          <a:bodyPr wrap="square" rtlCol="0">
            <a:spAutoFit/>
          </a:bodyPr>
          <a:lstStyle/>
          <a:p>
            <a:r>
              <a:rPr lang="en-NL" sz="3200" b="1" dirty="0">
                <a:solidFill>
                  <a:srgbClr val="446572"/>
                </a:solidFill>
                <a:latin typeface="Caecilia LT Std Roman" panose="02060503050505020204" pitchFamily="18" charset="77"/>
              </a:rPr>
              <a:t>History and key facts</a:t>
            </a:r>
          </a:p>
        </p:txBody>
      </p:sp>
      <p:sp>
        <p:nvSpPr>
          <p:cNvPr id="13" name="TextBox 12">
            <a:extLst>
              <a:ext uri="{FF2B5EF4-FFF2-40B4-BE49-F238E27FC236}">
                <a16:creationId xmlns:a16="http://schemas.microsoft.com/office/drawing/2014/main" id="{F89641F1-22FA-1447-AF75-505D782325E0}"/>
              </a:ext>
            </a:extLst>
          </p:cNvPr>
          <p:cNvSpPr txBox="1"/>
          <p:nvPr/>
        </p:nvSpPr>
        <p:spPr>
          <a:xfrm>
            <a:off x="757933" y="1143749"/>
            <a:ext cx="10502900" cy="2786340"/>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NL" b="1" dirty="0">
                <a:solidFill>
                  <a:srgbClr val="446572"/>
                </a:solidFill>
                <a:latin typeface="Caecilia LT Std Roman" panose="02060503050505020204" pitchFamily="18" charset="77"/>
              </a:rPr>
              <a:t>1,120 induced earthquakes </a:t>
            </a:r>
            <a:r>
              <a:rPr lang="en-NL" sz="1400" dirty="0">
                <a:solidFill>
                  <a:srgbClr val="446572"/>
                </a:solidFill>
                <a:latin typeface="Caecilia LT Std Roman" panose="02060503050505020204" pitchFamily="18" charset="77"/>
              </a:rPr>
              <a:t>since 1997</a:t>
            </a:r>
            <a:endParaRPr lang="en-NL" dirty="0">
              <a:solidFill>
                <a:srgbClr val="446572"/>
              </a:solidFill>
              <a:latin typeface="Caecilia LT Std Roman" panose="02060503050505020204" pitchFamily="18" charset="77"/>
            </a:endParaRPr>
          </a:p>
          <a:p>
            <a:pPr marL="285750" indent="-285750">
              <a:lnSpc>
                <a:spcPct val="200000"/>
              </a:lnSpc>
              <a:buFont typeface="Arial" panose="020B0604020202020204" pitchFamily="34" charset="0"/>
              <a:buChar char="•"/>
            </a:pPr>
            <a:r>
              <a:rPr lang="en-NL" b="1" dirty="0">
                <a:solidFill>
                  <a:srgbClr val="446572"/>
                </a:solidFill>
                <a:latin typeface="Caecilia LT Std Roman" panose="02060503050505020204" pitchFamily="18" charset="77"/>
              </a:rPr>
              <a:t>267,466 damage claims made </a:t>
            </a:r>
            <a:r>
              <a:rPr lang="en-NL" sz="1400" dirty="0">
                <a:solidFill>
                  <a:srgbClr val="446572"/>
                </a:solidFill>
                <a:latin typeface="Caecilia LT Std Roman" panose="02060503050505020204" pitchFamily="18" charset="77"/>
              </a:rPr>
              <a:t>due to earthquakes</a:t>
            </a:r>
            <a:endParaRPr lang="en-NL" dirty="0">
              <a:solidFill>
                <a:srgbClr val="446572"/>
              </a:solidFill>
              <a:latin typeface="Caecilia LT Std Roman" panose="02060503050505020204" pitchFamily="18" charset="77"/>
            </a:endParaRPr>
          </a:p>
          <a:p>
            <a:pPr marL="285750" indent="-285750">
              <a:lnSpc>
                <a:spcPct val="200000"/>
              </a:lnSpc>
              <a:buFont typeface="Arial" panose="020B0604020202020204" pitchFamily="34" charset="0"/>
              <a:buChar char="•"/>
            </a:pPr>
            <a:r>
              <a:rPr lang="en-NL" b="1" dirty="0">
                <a:solidFill>
                  <a:srgbClr val="446572"/>
                </a:solidFill>
                <a:latin typeface="Caecilia LT Std Roman" panose="02060503050505020204" pitchFamily="18" charset="77"/>
              </a:rPr>
              <a:t>85,000 addresses affected</a:t>
            </a:r>
          </a:p>
          <a:p>
            <a:pPr marL="285750" indent="-285750">
              <a:lnSpc>
                <a:spcPct val="200000"/>
              </a:lnSpc>
              <a:buFont typeface="Arial" panose="020B0604020202020204" pitchFamily="34" charset="0"/>
              <a:buChar char="•"/>
            </a:pPr>
            <a:endParaRPr lang="en-NL" b="1" dirty="0">
              <a:solidFill>
                <a:srgbClr val="446572"/>
              </a:solidFill>
              <a:latin typeface="Caecilia LT Std Roman" panose="02060503050505020204" pitchFamily="18" charset="77"/>
            </a:endParaRPr>
          </a:p>
          <a:p>
            <a:pPr marL="285750" indent="-285750">
              <a:lnSpc>
                <a:spcPct val="200000"/>
              </a:lnSpc>
              <a:buFont typeface="Arial" panose="020B0604020202020204" pitchFamily="34" charset="0"/>
              <a:buChar char="•"/>
            </a:pPr>
            <a:endParaRPr lang="en-NL" b="1" dirty="0">
              <a:solidFill>
                <a:srgbClr val="446572"/>
              </a:solidFill>
              <a:latin typeface="Caecilia LT Std Roman" panose="02060503050505020204" pitchFamily="18" charset="77"/>
            </a:endParaRPr>
          </a:p>
        </p:txBody>
      </p:sp>
    </p:spTree>
    <p:extLst>
      <p:ext uri="{BB962C8B-B14F-4D97-AF65-F5344CB8AC3E}">
        <p14:creationId xmlns:p14="http://schemas.microsoft.com/office/powerpoint/2010/main" val="4273679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3" name="Picture 2">
            <a:extLst>
              <a:ext uri="{FF2B5EF4-FFF2-40B4-BE49-F238E27FC236}">
                <a16:creationId xmlns:a16="http://schemas.microsoft.com/office/drawing/2014/main" id="{8F76F5C4-71C4-2D4E-8105-05C6B1291434}"/>
              </a:ext>
            </a:extLst>
          </p:cNvPr>
          <p:cNvPicPr>
            <a:picLocks noChangeAspect="1"/>
          </p:cNvPicPr>
          <p:nvPr/>
        </p:nvPicPr>
        <p:blipFill rotWithShape="1">
          <a:blip r:embed="rId3"/>
          <a:srcRect r="30543"/>
          <a:stretch/>
        </p:blipFill>
        <p:spPr>
          <a:xfrm>
            <a:off x="124366" y="3512099"/>
            <a:ext cx="11966115" cy="2888701"/>
          </a:xfrm>
          <a:prstGeom prst="rect">
            <a:avLst/>
          </a:prstGeom>
        </p:spPr>
      </p:pic>
      <p:sp>
        <p:nvSpPr>
          <p:cNvPr id="8" name="Rectangle 7">
            <a:extLst>
              <a:ext uri="{FF2B5EF4-FFF2-40B4-BE49-F238E27FC236}">
                <a16:creationId xmlns:a16="http://schemas.microsoft.com/office/drawing/2014/main" id="{2CE1A465-B95D-AA43-B730-9A584F1E304B}"/>
              </a:ext>
            </a:extLst>
          </p:cNvPr>
          <p:cNvSpPr/>
          <p:nvPr/>
        </p:nvSpPr>
        <p:spPr>
          <a:xfrm>
            <a:off x="-219968" y="337823"/>
            <a:ext cx="12654782" cy="3776870"/>
          </a:xfrm>
          <a:prstGeom prst="rect">
            <a:avLst/>
          </a:prstGeom>
          <a:gradFill flip="none" rotWithShape="1">
            <a:gsLst>
              <a:gs pos="0">
                <a:srgbClr val="F8F1DD"/>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9" name="Picture 8">
            <a:extLst>
              <a:ext uri="{FF2B5EF4-FFF2-40B4-BE49-F238E27FC236}">
                <a16:creationId xmlns:a16="http://schemas.microsoft.com/office/drawing/2014/main" id="{88DA54DF-C9A3-E247-BF16-17709ED0CDE6}"/>
              </a:ext>
            </a:extLst>
          </p:cNvPr>
          <p:cNvPicPr>
            <a:picLocks noChangeAspect="1"/>
          </p:cNvPicPr>
          <p:nvPr/>
        </p:nvPicPr>
        <p:blipFill rotWithShape="1">
          <a:blip r:embed="rId4">
            <a:alphaModFix amt="50000"/>
          </a:blip>
          <a:srcRect b="84207"/>
          <a:stretch/>
        </p:blipFill>
        <p:spPr>
          <a:xfrm>
            <a:off x="-2664490" y="-12034"/>
            <a:ext cx="15807910" cy="349857"/>
          </a:xfrm>
          <a:prstGeom prst="rect">
            <a:avLst/>
          </a:prstGeom>
        </p:spPr>
      </p:pic>
      <p:sp>
        <p:nvSpPr>
          <p:cNvPr id="6" name="TextBox 5">
            <a:extLst>
              <a:ext uri="{FF2B5EF4-FFF2-40B4-BE49-F238E27FC236}">
                <a16:creationId xmlns:a16="http://schemas.microsoft.com/office/drawing/2014/main" id="{4E7C8D6F-AE72-B540-9EC0-D68D313B4193}"/>
              </a:ext>
            </a:extLst>
          </p:cNvPr>
          <p:cNvSpPr txBox="1"/>
          <p:nvPr/>
        </p:nvSpPr>
        <p:spPr>
          <a:xfrm>
            <a:off x="548640" y="452017"/>
            <a:ext cx="8531749" cy="584775"/>
          </a:xfrm>
          <a:prstGeom prst="rect">
            <a:avLst/>
          </a:prstGeom>
          <a:noFill/>
        </p:spPr>
        <p:txBody>
          <a:bodyPr wrap="square" rtlCol="0">
            <a:spAutoFit/>
          </a:bodyPr>
          <a:lstStyle/>
          <a:p>
            <a:r>
              <a:rPr lang="en-NL" sz="3200" dirty="0">
                <a:solidFill>
                  <a:srgbClr val="695331"/>
                </a:solidFill>
                <a:latin typeface="Caecilia LT Std Roman" panose="02060503050505020204" pitchFamily="18" charset="77"/>
              </a:rPr>
              <a:t>Context and key facts </a:t>
            </a:r>
            <a:r>
              <a:rPr lang="en-NL" sz="2000" dirty="0">
                <a:solidFill>
                  <a:srgbClr val="695331"/>
                </a:solidFill>
                <a:latin typeface="Caecilia LT Std Roman" panose="02060503050505020204" pitchFamily="18" charset="77"/>
              </a:rPr>
              <a:t>(cont.)</a:t>
            </a:r>
            <a:endParaRPr lang="en-NL" sz="3200" dirty="0">
              <a:solidFill>
                <a:srgbClr val="695331"/>
              </a:solidFill>
              <a:latin typeface="Caecilia LT Std Roman" panose="02060503050505020204" pitchFamily="18" charset="77"/>
            </a:endParaRPr>
          </a:p>
        </p:txBody>
      </p:sp>
    </p:spTree>
    <p:extLst>
      <p:ext uri="{BB962C8B-B14F-4D97-AF65-F5344CB8AC3E}">
        <p14:creationId xmlns:p14="http://schemas.microsoft.com/office/powerpoint/2010/main" val="1723437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19" name="Picture 18">
            <a:extLst>
              <a:ext uri="{FF2B5EF4-FFF2-40B4-BE49-F238E27FC236}">
                <a16:creationId xmlns:a16="http://schemas.microsoft.com/office/drawing/2014/main" id="{787B3AE1-D9C4-974C-9054-5FAE80942763}"/>
              </a:ext>
            </a:extLst>
          </p:cNvPr>
          <p:cNvPicPr>
            <a:picLocks noChangeAspect="1"/>
          </p:cNvPicPr>
          <p:nvPr/>
        </p:nvPicPr>
        <p:blipFill rotWithShape="1">
          <a:blip r:embed="rId2">
            <a:alphaModFix amt="25000"/>
          </a:blip>
          <a:srcRect l="49111" t="20424" r="41306" b="19784"/>
          <a:stretch/>
        </p:blipFill>
        <p:spPr>
          <a:xfrm>
            <a:off x="7698585" y="795654"/>
            <a:ext cx="4075253" cy="4263339"/>
          </a:xfrm>
          <a:prstGeom prst="rect">
            <a:avLst/>
          </a:prstGeom>
        </p:spPr>
      </p:pic>
      <p:pic>
        <p:nvPicPr>
          <p:cNvPr id="8" name="Picture 7">
            <a:extLst>
              <a:ext uri="{FF2B5EF4-FFF2-40B4-BE49-F238E27FC236}">
                <a16:creationId xmlns:a16="http://schemas.microsoft.com/office/drawing/2014/main" id="{C9C1C413-6951-D943-980C-4644649A625B}"/>
              </a:ext>
            </a:extLst>
          </p:cNvPr>
          <p:cNvPicPr>
            <a:picLocks noChangeAspect="1"/>
          </p:cNvPicPr>
          <p:nvPr/>
        </p:nvPicPr>
        <p:blipFill rotWithShape="1">
          <a:blip r:embed="rId2"/>
          <a:srcRect r="53912"/>
          <a:stretch/>
        </p:blipFill>
        <p:spPr>
          <a:xfrm>
            <a:off x="455062" y="3799361"/>
            <a:ext cx="6924666" cy="2519263"/>
          </a:xfrm>
          <a:prstGeom prst="rect">
            <a:avLst/>
          </a:prstGeom>
        </p:spPr>
      </p:pic>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3">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4">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b="1" dirty="0">
                <a:solidFill>
                  <a:srgbClr val="446572"/>
                </a:solidFill>
                <a:latin typeface="Caecilia LT Std Roman" panose="02060503050505020204" pitchFamily="18" charset="77"/>
              </a:rPr>
              <a:t>History and key facts </a:t>
            </a:r>
            <a:r>
              <a:rPr lang="en-NL" sz="2000" dirty="0">
                <a:solidFill>
                  <a:srgbClr val="446572"/>
                </a:solidFill>
                <a:latin typeface="Caecilia LT Std Roman" panose="02060503050505020204" pitchFamily="18" charset="77"/>
              </a:rPr>
              <a:t>(cont.)</a:t>
            </a:r>
            <a:endParaRPr lang="en-NL" sz="3200" dirty="0">
              <a:solidFill>
                <a:srgbClr val="446572"/>
              </a:solidFill>
              <a:latin typeface="Caecilia LT Std Roman" panose="02060503050505020204" pitchFamily="18" charset="77"/>
            </a:endParaRPr>
          </a:p>
        </p:txBody>
      </p:sp>
      <p:sp>
        <p:nvSpPr>
          <p:cNvPr id="9" name="TextBox 8">
            <a:extLst>
              <a:ext uri="{FF2B5EF4-FFF2-40B4-BE49-F238E27FC236}">
                <a16:creationId xmlns:a16="http://schemas.microsoft.com/office/drawing/2014/main" id="{3E2C4CF0-79C6-064B-8075-6EF313626C8B}"/>
              </a:ext>
            </a:extLst>
          </p:cNvPr>
          <p:cNvSpPr txBox="1"/>
          <p:nvPr/>
        </p:nvSpPr>
        <p:spPr>
          <a:xfrm>
            <a:off x="421529" y="1101847"/>
            <a:ext cx="8658860" cy="333931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en-NL" b="1" dirty="0">
                <a:solidFill>
                  <a:srgbClr val="446572"/>
                </a:solidFill>
                <a:latin typeface="Caecilia LT Std Roman" panose="02060503050505020204" pitchFamily="18" charset="77"/>
              </a:rPr>
              <a:t>1959: gas discovery in Groningen, Netherlands</a:t>
            </a:r>
          </a:p>
          <a:p>
            <a:pPr marL="285750" indent="-285750">
              <a:lnSpc>
                <a:spcPct val="200000"/>
              </a:lnSpc>
              <a:buFont typeface="Arial" panose="020B0604020202020204" pitchFamily="34" charset="0"/>
              <a:buChar char="•"/>
            </a:pPr>
            <a:r>
              <a:rPr lang="en-NL" b="1" dirty="0">
                <a:solidFill>
                  <a:srgbClr val="446572"/>
                </a:solidFill>
                <a:latin typeface="Caecilia LT Std Roman" panose="02060503050505020204" pitchFamily="18" charset="77"/>
              </a:rPr>
              <a:t>1963: start gas extraction</a:t>
            </a:r>
          </a:p>
          <a:p>
            <a:pPr marL="285750" indent="-285750">
              <a:lnSpc>
                <a:spcPct val="200000"/>
              </a:lnSpc>
              <a:buFont typeface="Arial" panose="020B0604020202020204" pitchFamily="34" charset="0"/>
              <a:buChar char="•"/>
            </a:pPr>
            <a:r>
              <a:rPr lang="en-NL" b="1" dirty="0">
                <a:solidFill>
                  <a:srgbClr val="446572"/>
                </a:solidFill>
                <a:latin typeface="Caecilia LT Std Roman" panose="02060503050505020204" pitchFamily="18" charset="77"/>
              </a:rPr>
              <a:t>1963 - 19 April 2024: 2,246 billion cubic meters gas extracted</a:t>
            </a:r>
          </a:p>
          <a:p>
            <a:pPr marL="285750" indent="-285750">
              <a:lnSpc>
                <a:spcPct val="200000"/>
              </a:lnSpc>
              <a:buFont typeface="Arial" panose="020B0604020202020204" pitchFamily="34" charset="0"/>
              <a:buChar char="•"/>
            </a:pPr>
            <a:r>
              <a:rPr lang="en-NL" b="1" dirty="0">
                <a:solidFill>
                  <a:srgbClr val="446572"/>
                </a:solidFill>
                <a:latin typeface="Caecilia LT Std Roman" panose="02060503050505020204" pitchFamily="18" charset="77"/>
              </a:rPr>
              <a:t>363 billion Euros benefitted to Dutch government</a:t>
            </a:r>
          </a:p>
          <a:p>
            <a:pPr marL="285750" indent="-285750">
              <a:lnSpc>
                <a:spcPct val="200000"/>
              </a:lnSpc>
              <a:buFont typeface="Arial" panose="020B0604020202020204" pitchFamily="34" charset="0"/>
              <a:buChar char="•"/>
            </a:pPr>
            <a:endParaRPr lang="en-NL" b="1" dirty="0">
              <a:solidFill>
                <a:srgbClr val="446572"/>
              </a:solidFill>
              <a:latin typeface="Caecilia LT Std Roman" panose="02060503050505020204" pitchFamily="18" charset="77"/>
            </a:endParaRPr>
          </a:p>
          <a:p>
            <a:pPr marL="285750" indent="-285750">
              <a:lnSpc>
                <a:spcPct val="200000"/>
              </a:lnSpc>
              <a:buFont typeface="Arial" panose="020B0604020202020204" pitchFamily="34" charset="0"/>
              <a:buChar char="•"/>
            </a:pPr>
            <a:endParaRPr lang="en-NL" b="1" dirty="0">
              <a:solidFill>
                <a:srgbClr val="446572"/>
              </a:solidFill>
              <a:latin typeface="Caecilia LT Std Roman" panose="02060503050505020204" pitchFamily="18" charset="77"/>
            </a:endParaRPr>
          </a:p>
        </p:txBody>
      </p:sp>
      <p:pic>
        <p:nvPicPr>
          <p:cNvPr id="13" name="Picture 12">
            <a:extLst>
              <a:ext uri="{FF2B5EF4-FFF2-40B4-BE49-F238E27FC236}">
                <a16:creationId xmlns:a16="http://schemas.microsoft.com/office/drawing/2014/main" id="{C138DA51-8C84-6E48-AD17-349229A60C3C}"/>
              </a:ext>
            </a:extLst>
          </p:cNvPr>
          <p:cNvPicPr>
            <a:picLocks noChangeAspect="1"/>
          </p:cNvPicPr>
          <p:nvPr/>
        </p:nvPicPr>
        <p:blipFill rotWithShape="1">
          <a:blip r:embed="rId2"/>
          <a:srcRect l="58443" r="30941"/>
          <a:stretch/>
        </p:blipFill>
        <p:spPr>
          <a:xfrm>
            <a:off x="8572451" y="1856948"/>
            <a:ext cx="3134448" cy="4951051"/>
          </a:xfrm>
          <a:prstGeom prst="rect">
            <a:avLst/>
          </a:prstGeom>
        </p:spPr>
      </p:pic>
    </p:spTree>
    <p:extLst>
      <p:ext uri="{BB962C8B-B14F-4D97-AF65-F5344CB8AC3E}">
        <p14:creationId xmlns:p14="http://schemas.microsoft.com/office/powerpoint/2010/main" val="3268983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dirty="0">
                <a:solidFill>
                  <a:srgbClr val="446572"/>
                </a:solidFill>
                <a:latin typeface="Caecilia LT Std Roman" panose="02060503050505020204" pitchFamily="18" charset="77"/>
              </a:rPr>
              <a:t>Context and key facts </a:t>
            </a:r>
            <a:r>
              <a:rPr lang="en-NL" sz="2000" dirty="0">
                <a:solidFill>
                  <a:srgbClr val="446572"/>
                </a:solidFill>
                <a:latin typeface="Caecilia LT Std Roman" panose="02060503050505020204" pitchFamily="18" charset="77"/>
              </a:rPr>
              <a:t>(cont.)</a:t>
            </a:r>
            <a:endParaRPr lang="en-NL" sz="3200" dirty="0">
              <a:solidFill>
                <a:srgbClr val="446572"/>
              </a:solidFill>
              <a:latin typeface="Caecilia LT Std Roman" panose="02060503050505020204" pitchFamily="18" charset="77"/>
            </a:endParaRPr>
          </a:p>
        </p:txBody>
      </p:sp>
      <p:sp>
        <p:nvSpPr>
          <p:cNvPr id="9" name="TextBox 8">
            <a:extLst>
              <a:ext uri="{FF2B5EF4-FFF2-40B4-BE49-F238E27FC236}">
                <a16:creationId xmlns:a16="http://schemas.microsoft.com/office/drawing/2014/main" id="{3E2C4CF0-79C6-064B-8075-6EF313626C8B}"/>
              </a:ext>
            </a:extLst>
          </p:cNvPr>
          <p:cNvSpPr txBox="1"/>
          <p:nvPr/>
        </p:nvSpPr>
        <p:spPr>
          <a:xfrm>
            <a:off x="548640" y="1183203"/>
            <a:ext cx="11094719" cy="969753"/>
          </a:xfrm>
          <a:prstGeom prst="rect">
            <a:avLst/>
          </a:prstGeom>
          <a:noFill/>
        </p:spPr>
        <p:txBody>
          <a:bodyPr wrap="square" rtlCol="0">
            <a:spAutoFit/>
          </a:bodyPr>
          <a:lstStyle/>
          <a:p>
            <a:pPr>
              <a:lnSpc>
                <a:spcPct val="150000"/>
              </a:lnSpc>
            </a:pPr>
            <a:r>
              <a:rPr lang="en-GB" sz="2000" dirty="0">
                <a:solidFill>
                  <a:srgbClr val="446572"/>
                </a:solidFill>
                <a:latin typeface="Caecilia LT Std Roman" panose="02060503050505020204" pitchFamily="18" charset="77"/>
              </a:rPr>
              <a:t>https://</a:t>
            </a:r>
            <a:r>
              <a:rPr lang="en-GB" sz="2000" dirty="0" err="1">
                <a:solidFill>
                  <a:srgbClr val="446572"/>
                </a:solidFill>
                <a:latin typeface="Caecilia LT Std Roman" panose="02060503050505020204" pitchFamily="18" charset="77"/>
              </a:rPr>
              <a:t>public.tableau.com</a:t>
            </a:r>
            <a:r>
              <a:rPr lang="en-GB" sz="2000" dirty="0">
                <a:solidFill>
                  <a:srgbClr val="446572"/>
                </a:solidFill>
                <a:latin typeface="Caecilia LT Std Roman" panose="02060503050505020204" pitchFamily="18" charset="77"/>
              </a:rPr>
              <a:t>/app/profile/</a:t>
            </a:r>
            <a:r>
              <a:rPr lang="en-GB" sz="2000" dirty="0" err="1">
                <a:solidFill>
                  <a:srgbClr val="446572"/>
                </a:solidFill>
                <a:latin typeface="Caecilia LT Std Roman" panose="02060503050505020204" pitchFamily="18" charset="77"/>
              </a:rPr>
              <a:t>maurits.siemonsma</a:t>
            </a:r>
            <a:r>
              <a:rPr lang="en-GB" sz="2000" dirty="0">
                <a:solidFill>
                  <a:srgbClr val="446572"/>
                </a:solidFill>
                <a:latin typeface="Caecilia LT Std Roman" panose="02060503050505020204" pitchFamily="18" charset="77"/>
              </a:rPr>
              <a:t>/viz/</a:t>
            </a:r>
            <a:r>
              <a:rPr lang="en-GB" sz="2000" dirty="0" err="1">
                <a:solidFill>
                  <a:srgbClr val="446572"/>
                </a:solidFill>
                <a:latin typeface="Caecilia LT Std Roman" panose="02060503050505020204" pitchFamily="18" charset="77"/>
              </a:rPr>
              <a:t>fp_choroplethsstacked</a:t>
            </a:r>
            <a:r>
              <a:rPr lang="en-GB" sz="2000" dirty="0">
                <a:solidFill>
                  <a:srgbClr val="446572"/>
                </a:solidFill>
                <a:latin typeface="Caecilia LT Std Roman" panose="02060503050505020204" pitchFamily="18" charset="77"/>
              </a:rPr>
              <a:t>/</a:t>
            </a:r>
            <a:r>
              <a:rPr lang="en-GB" sz="2000" dirty="0" err="1">
                <a:solidFill>
                  <a:srgbClr val="446572"/>
                </a:solidFill>
                <a:latin typeface="Caecilia LT Std Roman" panose="02060503050505020204" pitchFamily="18" charset="77"/>
              </a:rPr>
              <a:t>StoryFPIH?publish</a:t>
            </a:r>
            <a:r>
              <a:rPr lang="en-GB" sz="2000" dirty="0">
                <a:solidFill>
                  <a:srgbClr val="446572"/>
                </a:solidFill>
                <a:latin typeface="Caecilia LT Std Roman" panose="02060503050505020204" pitchFamily="18" charset="77"/>
              </a:rPr>
              <a:t>=yes</a:t>
            </a:r>
            <a:endParaRPr lang="en-NL" sz="2000" dirty="0">
              <a:solidFill>
                <a:srgbClr val="446572"/>
              </a:solidFill>
              <a:latin typeface="Caecilia LT Std Roman" panose="02060503050505020204" pitchFamily="18" charset="77"/>
            </a:endParaRPr>
          </a:p>
        </p:txBody>
      </p:sp>
      <p:pic>
        <p:nvPicPr>
          <p:cNvPr id="8" name="Picture 7">
            <a:extLst>
              <a:ext uri="{FF2B5EF4-FFF2-40B4-BE49-F238E27FC236}">
                <a16:creationId xmlns:a16="http://schemas.microsoft.com/office/drawing/2014/main" id="{C9C1C413-6951-D943-980C-4644649A625B}"/>
              </a:ext>
            </a:extLst>
          </p:cNvPr>
          <p:cNvPicPr>
            <a:picLocks noChangeAspect="1"/>
          </p:cNvPicPr>
          <p:nvPr/>
        </p:nvPicPr>
        <p:blipFill rotWithShape="1">
          <a:blip r:embed="rId4"/>
          <a:srcRect l="-12206" t="20424" r="24178" b="13354"/>
          <a:stretch/>
        </p:blipFill>
        <p:spPr>
          <a:xfrm>
            <a:off x="-1978649" y="4102100"/>
            <a:ext cx="15166012" cy="1912938"/>
          </a:xfrm>
          <a:prstGeom prst="rect">
            <a:avLst/>
          </a:prstGeom>
        </p:spPr>
      </p:pic>
    </p:spTree>
    <p:extLst>
      <p:ext uri="{BB962C8B-B14F-4D97-AF65-F5344CB8AC3E}">
        <p14:creationId xmlns:p14="http://schemas.microsoft.com/office/powerpoint/2010/main" val="15791505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b="1" dirty="0">
                <a:solidFill>
                  <a:srgbClr val="446572"/>
                </a:solidFill>
                <a:latin typeface="Caecilia LT Std Roman" panose="02060503050505020204" pitchFamily="18" charset="77"/>
              </a:rPr>
              <a:t>Data and techniques used</a:t>
            </a:r>
          </a:p>
        </p:txBody>
      </p:sp>
      <p:sp>
        <p:nvSpPr>
          <p:cNvPr id="9" name="TextBox 8">
            <a:extLst>
              <a:ext uri="{FF2B5EF4-FFF2-40B4-BE49-F238E27FC236}">
                <a16:creationId xmlns:a16="http://schemas.microsoft.com/office/drawing/2014/main" id="{3E2C4CF0-79C6-064B-8075-6EF313626C8B}"/>
              </a:ext>
            </a:extLst>
          </p:cNvPr>
          <p:cNvSpPr txBox="1"/>
          <p:nvPr/>
        </p:nvSpPr>
        <p:spPr>
          <a:xfrm>
            <a:off x="548640" y="1183203"/>
            <a:ext cx="11094719" cy="2816412"/>
          </a:xfrm>
          <a:prstGeom prst="rect">
            <a:avLst/>
          </a:prstGeom>
          <a:noFill/>
        </p:spPr>
        <p:txBody>
          <a:bodyPr wrap="square" rtlCol="0">
            <a:spAutoFit/>
          </a:bodyPr>
          <a:lstStyle/>
          <a:p>
            <a:pPr>
              <a:lnSpc>
                <a:spcPct val="150000"/>
              </a:lnSpc>
            </a:pPr>
            <a:r>
              <a:rPr lang="en-NL" sz="2000" dirty="0">
                <a:solidFill>
                  <a:srgbClr val="446572"/>
                </a:solidFill>
                <a:latin typeface="Caecilia LT Std Roman" panose="02060503050505020204" pitchFamily="18" charset="77"/>
              </a:rPr>
              <a:t>Type of analysis: Explorative Data Analysis with hypothesis testing</a:t>
            </a:r>
          </a:p>
          <a:p>
            <a:pPr>
              <a:lnSpc>
                <a:spcPct val="150000"/>
              </a:lnSpc>
            </a:pPr>
            <a:endParaRPr lang="en-NL" sz="2000" dirty="0">
              <a:solidFill>
                <a:srgbClr val="446572"/>
              </a:solidFill>
              <a:latin typeface="Caecilia LT Std Roman" panose="02060503050505020204" pitchFamily="18" charset="77"/>
            </a:endParaRPr>
          </a:p>
          <a:p>
            <a:pPr>
              <a:lnSpc>
                <a:spcPct val="150000"/>
              </a:lnSpc>
            </a:pPr>
            <a:r>
              <a:rPr lang="en-NL" sz="2000" dirty="0">
                <a:solidFill>
                  <a:srgbClr val="446572"/>
                </a:solidFill>
                <a:latin typeface="Caecilia LT Std Roman" panose="02060503050505020204" pitchFamily="18" charset="77"/>
              </a:rPr>
              <a:t>Tools used: Jupyter, SQL, Tableau</a:t>
            </a:r>
          </a:p>
          <a:p>
            <a:pPr>
              <a:lnSpc>
                <a:spcPct val="150000"/>
              </a:lnSpc>
            </a:pPr>
            <a:endParaRPr lang="en-NL" sz="2000" dirty="0">
              <a:solidFill>
                <a:srgbClr val="446572"/>
              </a:solidFill>
              <a:latin typeface="Caecilia LT Std Roman" panose="02060503050505020204" pitchFamily="18" charset="77"/>
            </a:endParaRPr>
          </a:p>
          <a:p>
            <a:pPr>
              <a:lnSpc>
                <a:spcPct val="150000"/>
              </a:lnSpc>
            </a:pPr>
            <a:r>
              <a:rPr lang="en-NL" sz="2000" dirty="0">
                <a:solidFill>
                  <a:srgbClr val="446572"/>
                </a:solidFill>
                <a:latin typeface="Caecilia LT Std Roman" panose="02060503050505020204" pitchFamily="18" charset="77"/>
              </a:rPr>
              <a:t>???</a:t>
            </a:r>
          </a:p>
          <a:p>
            <a:pPr>
              <a:lnSpc>
                <a:spcPct val="150000"/>
              </a:lnSpc>
            </a:pPr>
            <a:endParaRPr lang="en-NL" sz="2000" dirty="0">
              <a:solidFill>
                <a:srgbClr val="446572"/>
              </a:solidFill>
              <a:latin typeface="Caecilia LT Std Roman" panose="02060503050505020204" pitchFamily="18" charset="77"/>
            </a:endParaRPr>
          </a:p>
        </p:txBody>
      </p:sp>
    </p:spTree>
    <p:extLst>
      <p:ext uri="{BB962C8B-B14F-4D97-AF65-F5344CB8AC3E}">
        <p14:creationId xmlns:p14="http://schemas.microsoft.com/office/powerpoint/2010/main" val="35707195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b="1" dirty="0">
                <a:solidFill>
                  <a:srgbClr val="446572"/>
                </a:solidFill>
                <a:latin typeface="Caecilia LT Std Roman" panose="02060503050505020204" pitchFamily="18" charset="77"/>
              </a:rPr>
              <a:t>Definitions</a:t>
            </a:r>
          </a:p>
        </p:txBody>
      </p:sp>
      <p:sp>
        <p:nvSpPr>
          <p:cNvPr id="9" name="TextBox 8">
            <a:extLst>
              <a:ext uri="{FF2B5EF4-FFF2-40B4-BE49-F238E27FC236}">
                <a16:creationId xmlns:a16="http://schemas.microsoft.com/office/drawing/2014/main" id="{3E2C4CF0-79C6-064B-8075-6EF313626C8B}"/>
              </a:ext>
            </a:extLst>
          </p:cNvPr>
          <p:cNvSpPr txBox="1"/>
          <p:nvPr/>
        </p:nvSpPr>
        <p:spPr>
          <a:xfrm>
            <a:off x="548640" y="1183203"/>
            <a:ext cx="11094719" cy="2354747"/>
          </a:xfrm>
          <a:prstGeom prst="rect">
            <a:avLst/>
          </a:prstGeom>
          <a:noFill/>
        </p:spPr>
        <p:txBody>
          <a:bodyPr wrap="square" rtlCol="0">
            <a:spAutoFit/>
          </a:bodyPr>
          <a:lstStyle/>
          <a:p>
            <a:pPr>
              <a:lnSpc>
                <a:spcPct val="150000"/>
              </a:lnSpc>
            </a:pPr>
            <a:r>
              <a:rPr lang="en-NL" sz="2000" dirty="0">
                <a:solidFill>
                  <a:srgbClr val="446572"/>
                </a:solidFill>
                <a:latin typeface="Caecilia LT Std Roman" panose="02060503050505020204" pitchFamily="18" charset="77"/>
              </a:rPr>
              <a:t>Text</a:t>
            </a:r>
          </a:p>
          <a:p>
            <a:pPr>
              <a:lnSpc>
                <a:spcPct val="150000"/>
              </a:lnSpc>
            </a:pPr>
            <a:r>
              <a:rPr lang="en-NL" sz="2000" dirty="0">
                <a:solidFill>
                  <a:srgbClr val="446572"/>
                </a:solidFill>
                <a:latin typeface="Caecilia LT Std Roman" panose="02060503050505020204" pitchFamily="18" charset="77"/>
              </a:rPr>
              <a:t>Text</a:t>
            </a:r>
          </a:p>
          <a:p>
            <a:pPr>
              <a:lnSpc>
                <a:spcPct val="150000"/>
              </a:lnSpc>
            </a:pPr>
            <a:endParaRPr lang="en-NL" sz="2000" dirty="0">
              <a:solidFill>
                <a:srgbClr val="446572"/>
              </a:solidFill>
              <a:latin typeface="Caecilia LT Std Roman" panose="02060503050505020204" pitchFamily="18" charset="77"/>
            </a:endParaRPr>
          </a:p>
          <a:p>
            <a:pPr>
              <a:lnSpc>
                <a:spcPct val="150000"/>
              </a:lnSpc>
            </a:pPr>
            <a:r>
              <a:rPr lang="en-NL" sz="2000" dirty="0">
                <a:solidFill>
                  <a:srgbClr val="446572"/>
                </a:solidFill>
                <a:latin typeface="Caecilia LT Std Roman" panose="02060503050505020204" pitchFamily="18" charset="77"/>
              </a:rPr>
              <a:t>Text</a:t>
            </a:r>
          </a:p>
          <a:p>
            <a:pPr>
              <a:lnSpc>
                <a:spcPct val="150000"/>
              </a:lnSpc>
            </a:pPr>
            <a:endParaRPr lang="en-NL" sz="2000" dirty="0">
              <a:solidFill>
                <a:srgbClr val="446572"/>
              </a:solidFill>
              <a:latin typeface="Caecilia LT Std Roman" panose="02060503050505020204" pitchFamily="18" charset="77"/>
            </a:endParaRPr>
          </a:p>
        </p:txBody>
      </p:sp>
      <p:pic>
        <p:nvPicPr>
          <p:cNvPr id="8" name="Picture 7">
            <a:extLst>
              <a:ext uri="{FF2B5EF4-FFF2-40B4-BE49-F238E27FC236}">
                <a16:creationId xmlns:a16="http://schemas.microsoft.com/office/drawing/2014/main" id="{C9C1C413-6951-D943-980C-4644649A625B}"/>
              </a:ext>
            </a:extLst>
          </p:cNvPr>
          <p:cNvPicPr>
            <a:picLocks noChangeAspect="1"/>
          </p:cNvPicPr>
          <p:nvPr/>
        </p:nvPicPr>
        <p:blipFill rotWithShape="1">
          <a:blip r:embed="rId4"/>
          <a:srcRect r="80368"/>
          <a:stretch/>
        </p:blipFill>
        <p:spPr>
          <a:xfrm>
            <a:off x="8832690" y="3515722"/>
            <a:ext cx="3382159" cy="2888701"/>
          </a:xfrm>
          <a:prstGeom prst="rect">
            <a:avLst/>
          </a:prstGeom>
        </p:spPr>
      </p:pic>
    </p:spTree>
    <p:extLst>
      <p:ext uri="{BB962C8B-B14F-4D97-AF65-F5344CB8AC3E}">
        <p14:creationId xmlns:p14="http://schemas.microsoft.com/office/powerpoint/2010/main" val="30261222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b="1" dirty="0">
                <a:solidFill>
                  <a:srgbClr val="446572"/>
                </a:solidFill>
                <a:latin typeface="Caecilia LT Std Roman" panose="02060503050505020204" pitchFamily="18" charset="77"/>
              </a:rPr>
              <a:t>Hypotheses formed</a:t>
            </a:r>
          </a:p>
        </p:txBody>
      </p:sp>
      <p:sp>
        <p:nvSpPr>
          <p:cNvPr id="9" name="TextBox 8">
            <a:extLst>
              <a:ext uri="{FF2B5EF4-FFF2-40B4-BE49-F238E27FC236}">
                <a16:creationId xmlns:a16="http://schemas.microsoft.com/office/drawing/2014/main" id="{3E2C4CF0-79C6-064B-8075-6EF313626C8B}"/>
              </a:ext>
            </a:extLst>
          </p:cNvPr>
          <p:cNvSpPr txBox="1"/>
          <p:nvPr/>
        </p:nvSpPr>
        <p:spPr>
          <a:xfrm>
            <a:off x="548640" y="1183203"/>
            <a:ext cx="11094719" cy="4093557"/>
          </a:xfrm>
          <a:prstGeom prst="rect">
            <a:avLst/>
          </a:prstGeom>
          <a:noFill/>
        </p:spPr>
        <p:txBody>
          <a:bodyPr wrap="square" rtlCol="0">
            <a:spAutoFit/>
          </a:bodyPr>
          <a:lstStyle/>
          <a:p>
            <a:pPr>
              <a:lnSpc>
                <a:spcPct val="150000"/>
              </a:lnSpc>
            </a:pPr>
            <a:endParaRPr lang="en-NL" sz="2000" dirty="0">
              <a:solidFill>
                <a:srgbClr val="446572"/>
              </a:solidFill>
              <a:latin typeface="Caecilia LT Std Roman" panose="02060503050505020204" pitchFamily="18" charset="77"/>
            </a:endParaRPr>
          </a:p>
          <a:p>
            <a:pPr>
              <a:lnSpc>
                <a:spcPct val="150000"/>
              </a:lnSpc>
            </a:pPr>
            <a:r>
              <a:rPr lang="en-NL" sz="2000" dirty="0">
                <a:solidFill>
                  <a:srgbClr val="446572"/>
                </a:solidFill>
                <a:latin typeface="Caecilia LT Std Roman" panose="02060503050505020204" pitchFamily="18" charset="77"/>
              </a:rPr>
              <a:t>H_1: 	Gas extraction has negatively impacted local real estate value </a:t>
            </a:r>
          </a:p>
          <a:p>
            <a:pPr>
              <a:lnSpc>
                <a:spcPct val="150000"/>
              </a:lnSpc>
            </a:pPr>
            <a:r>
              <a:rPr lang="en-NL" sz="2000" dirty="0">
                <a:solidFill>
                  <a:srgbClr val="446572"/>
                </a:solidFill>
                <a:latin typeface="Caecilia LT Std Roman" panose="02060503050505020204" pitchFamily="18" charset="77"/>
              </a:rPr>
              <a:t>	</a:t>
            </a:r>
            <a:r>
              <a:rPr lang="en-NL" sz="1600" dirty="0">
                <a:solidFill>
                  <a:srgbClr val="446572"/>
                </a:solidFill>
                <a:latin typeface="Caecilia LT Std Roman" panose="02060503050505020204" pitchFamily="18" charset="77"/>
              </a:rPr>
              <a:t> H</a:t>
            </a:r>
            <a:r>
              <a:rPr lang="en-NL" sz="1600" baseline="-25000" dirty="0">
                <a:solidFill>
                  <a:srgbClr val="446572"/>
                </a:solidFill>
                <a:latin typeface="Caecilia LT Std Roman" panose="02060503050505020204" pitchFamily="18" charset="77"/>
              </a:rPr>
              <a:t>0</a:t>
            </a:r>
            <a:r>
              <a:rPr lang="en-NL" sz="1600" dirty="0">
                <a:solidFill>
                  <a:srgbClr val="446572"/>
                </a:solidFill>
                <a:latin typeface="Caecilia LT Std Roman" panose="02060503050505020204" pitchFamily="18" charset="77"/>
              </a:rPr>
              <a:t>: There is no significant difference in </a:t>
            </a:r>
            <a:r>
              <a:rPr lang="en-NL" sz="1600" i="1" dirty="0">
                <a:solidFill>
                  <a:srgbClr val="446572"/>
                </a:solidFill>
                <a:latin typeface="Caecilia LT Std Roman" panose="02060503050505020204" pitchFamily="18" charset="77"/>
              </a:rPr>
              <a:t>real estate value </a:t>
            </a:r>
            <a:r>
              <a:rPr lang="en-NL" sz="1600" dirty="0">
                <a:solidFill>
                  <a:srgbClr val="446572"/>
                </a:solidFill>
                <a:latin typeface="Caecilia LT Std Roman" panose="02060503050505020204" pitchFamily="18" charset="77"/>
              </a:rPr>
              <a:t>with the benchmark</a:t>
            </a:r>
            <a:endParaRPr lang="en-NL" sz="1600" baseline="-25000" dirty="0">
              <a:solidFill>
                <a:srgbClr val="446572"/>
              </a:solidFill>
              <a:latin typeface="Caecilia LT Std Roman" panose="02060503050505020204" pitchFamily="18" charset="77"/>
            </a:endParaRPr>
          </a:p>
          <a:p>
            <a:pPr>
              <a:lnSpc>
                <a:spcPct val="150000"/>
              </a:lnSpc>
            </a:pPr>
            <a:r>
              <a:rPr lang="en-NL" sz="1600" baseline="-25000" dirty="0">
                <a:solidFill>
                  <a:srgbClr val="446572"/>
                </a:solidFill>
                <a:latin typeface="Caecilia LT Std Roman" panose="02060503050505020204" pitchFamily="18" charset="77"/>
              </a:rPr>
              <a:t>	</a:t>
            </a:r>
            <a:r>
              <a:rPr lang="en-NL" sz="1600" dirty="0">
                <a:solidFill>
                  <a:srgbClr val="446572"/>
                </a:solidFill>
                <a:latin typeface="Caecilia LT Std Roman" panose="02060503050505020204" pitchFamily="18" charset="77"/>
              </a:rPr>
              <a:t> H</a:t>
            </a:r>
            <a:r>
              <a:rPr lang="en-NL" sz="1600" baseline="-25000" dirty="0">
                <a:solidFill>
                  <a:srgbClr val="446572"/>
                </a:solidFill>
                <a:latin typeface="Caecilia LT Std Roman" panose="02060503050505020204" pitchFamily="18" charset="77"/>
              </a:rPr>
              <a:t>1</a:t>
            </a:r>
            <a:r>
              <a:rPr lang="en-NL" sz="1600" dirty="0">
                <a:solidFill>
                  <a:srgbClr val="446572"/>
                </a:solidFill>
                <a:latin typeface="Caecilia LT Std Roman" panose="02060503050505020204" pitchFamily="18" charset="77"/>
              </a:rPr>
              <a:t>: There is a significant lower difference in </a:t>
            </a:r>
            <a:r>
              <a:rPr lang="en-NL" sz="1600" i="1" dirty="0">
                <a:solidFill>
                  <a:srgbClr val="446572"/>
                </a:solidFill>
                <a:latin typeface="Caecilia LT Std Roman" panose="02060503050505020204" pitchFamily="18" charset="77"/>
              </a:rPr>
              <a:t>real estate value </a:t>
            </a:r>
            <a:r>
              <a:rPr lang="en-NL" sz="1600" dirty="0">
                <a:solidFill>
                  <a:srgbClr val="446572"/>
                </a:solidFill>
                <a:latin typeface="Caecilia LT Std Roman" panose="02060503050505020204" pitchFamily="18" charset="77"/>
              </a:rPr>
              <a:t>with the benchmark </a:t>
            </a:r>
          </a:p>
          <a:p>
            <a:pPr>
              <a:lnSpc>
                <a:spcPct val="150000"/>
              </a:lnSpc>
            </a:pPr>
            <a:r>
              <a:rPr lang="en-NL" sz="2000" dirty="0">
                <a:solidFill>
                  <a:srgbClr val="446572"/>
                </a:solidFill>
                <a:latin typeface="Caecilia LT Std Roman" panose="02060503050505020204" pitchFamily="18" charset="77"/>
              </a:rPr>
              <a:t>H_2: 	Areas impacted by gas extraction are more availabe than areas that are not 	impacted</a:t>
            </a:r>
          </a:p>
          <a:p>
            <a:pPr>
              <a:lnSpc>
                <a:spcPct val="150000"/>
              </a:lnSpc>
            </a:pPr>
            <a:r>
              <a:rPr lang="en-NL" sz="2000" baseline="-25000" dirty="0">
                <a:solidFill>
                  <a:srgbClr val="446572"/>
                </a:solidFill>
                <a:latin typeface="Caecilia LT Std Roman" panose="02060503050505020204" pitchFamily="18" charset="77"/>
              </a:rPr>
              <a:t>	</a:t>
            </a:r>
            <a:r>
              <a:rPr lang="en-NL" sz="1600" dirty="0">
                <a:solidFill>
                  <a:srgbClr val="446572"/>
                </a:solidFill>
                <a:latin typeface="Caecilia LT Std Roman" panose="02060503050505020204" pitchFamily="18" charset="77"/>
              </a:rPr>
              <a:t> H</a:t>
            </a:r>
            <a:r>
              <a:rPr lang="en-NL" sz="1600" baseline="-25000" dirty="0">
                <a:solidFill>
                  <a:srgbClr val="446572"/>
                </a:solidFill>
                <a:latin typeface="Caecilia LT Std Roman" panose="02060503050505020204" pitchFamily="18" charset="77"/>
              </a:rPr>
              <a:t>0</a:t>
            </a:r>
            <a:r>
              <a:rPr lang="en-NL" sz="1600" dirty="0">
                <a:solidFill>
                  <a:srgbClr val="446572"/>
                </a:solidFill>
                <a:latin typeface="Caecilia LT Std Roman" panose="02060503050505020204" pitchFamily="18" charset="77"/>
              </a:rPr>
              <a:t>: There is no significant difference in </a:t>
            </a:r>
            <a:r>
              <a:rPr lang="en-NL" sz="1600" i="1" dirty="0">
                <a:solidFill>
                  <a:srgbClr val="446572"/>
                </a:solidFill>
                <a:latin typeface="Caecilia LT Std Roman" panose="02060503050505020204" pitchFamily="18" charset="77"/>
              </a:rPr>
              <a:t>occupation rate </a:t>
            </a:r>
            <a:r>
              <a:rPr lang="en-NL" sz="1600" dirty="0">
                <a:solidFill>
                  <a:srgbClr val="446572"/>
                </a:solidFill>
                <a:latin typeface="Caecilia LT Std Roman" panose="02060503050505020204" pitchFamily="18" charset="77"/>
              </a:rPr>
              <a:t>with the benchmark</a:t>
            </a:r>
            <a:endParaRPr lang="en-NL" sz="1600" baseline="-25000" dirty="0">
              <a:solidFill>
                <a:srgbClr val="446572"/>
              </a:solidFill>
              <a:latin typeface="Caecilia LT Std Roman" panose="02060503050505020204" pitchFamily="18" charset="77"/>
            </a:endParaRPr>
          </a:p>
          <a:p>
            <a:pPr>
              <a:lnSpc>
                <a:spcPct val="150000"/>
              </a:lnSpc>
            </a:pPr>
            <a:r>
              <a:rPr lang="en-NL" sz="1600" baseline="-25000" dirty="0">
                <a:solidFill>
                  <a:srgbClr val="446572"/>
                </a:solidFill>
                <a:latin typeface="Caecilia LT Std Roman" panose="02060503050505020204" pitchFamily="18" charset="77"/>
              </a:rPr>
              <a:t>	</a:t>
            </a:r>
            <a:r>
              <a:rPr lang="en-NL" sz="1600" dirty="0">
                <a:solidFill>
                  <a:srgbClr val="446572"/>
                </a:solidFill>
                <a:latin typeface="Caecilia LT Std Roman" panose="02060503050505020204" pitchFamily="18" charset="77"/>
              </a:rPr>
              <a:t> H</a:t>
            </a:r>
            <a:r>
              <a:rPr lang="en-NL" sz="1600" baseline="-25000" dirty="0">
                <a:solidFill>
                  <a:srgbClr val="446572"/>
                </a:solidFill>
                <a:latin typeface="Caecilia LT Std Roman" panose="02060503050505020204" pitchFamily="18" charset="77"/>
              </a:rPr>
              <a:t>1</a:t>
            </a:r>
            <a:r>
              <a:rPr lang="en-NL" sz="1600" dirty="0">
                <a:solidFill>
                  <a:srgbClr val="446572"/>
                </a:solidFill>
                <a:latin typeface="Caecilia LT Std Roman" panose="02060503050505020204" pitchFamily="18" charset="77"/>
              </a:rPr>
              <a:t>: There is a significant lower difference in </a:t>
            </a:r>
            <a:r>
              <a:rPr lang="en-NL" sz="1600" i="1" dirty="0">
                <a:solidFill>
                  <a:srgbClr val="446572"/>
                </a:solidFill>
                <a:latin typeface="Caecilia LT Std Roman" panose="02060503050505020204" pitchFamily="18" charset="77"/>
              </a:rPr>
              <a:t>occupation rate </a:t>
            </a:r>
            <a:r>
              <a:rPr lang="en-NL" sz="1600" dirty="0">
                <a:solidFill>
                  <a:srgbClr val="446572"/>
                </a:solidFill>
                <a:latin typeface="Caecilia LT Std Roman" panose="02060503050505020204" pitchFamily="18" charset="77"/>
              </a:rPr>
              <a:t>with the benchmark </a:t>
            </a:r>
          </a:p>
          <a:p>
            <a:pPr>
              <a:lnSpc>
                <a:spcPct val="150000"/>
              </a:lnSpc>
            </a:pPr>
            <a:endParaRPr lang="en-NL" sz="2000" baseline="-25000" dirty="0">
              <a:solidFill>
                <a:srgbClr val="446572"/>
              </a:solidFill>
              <a:latin typeface="Caecilia LT Std Roman" panose="02060503050505020204" pitchFamily="18" charset="77"/>
            </a:endParaRPr>
          </a:p>
          <a:p>
            <a:pPr>
              <a:lnSpc>
                <a:spcPct val="150000"/>
              </a:lnSpc>
            </a:pPr>
            <a:endParaRPr lang="en-NL" sz="2000" baseline="-25000" dirty="0">
              <a:solidFill>
                <a:srgbClr val="446572"/>
              </a:solidFill>
              <a:latin typeface="Caecilia LT Std Roman" panose="02060503050505020204" pitchFamily="18" charset="77"/>
            </a:endParaRPr>
          </a:p>
        </p:txBody>
      </p:sp>
      <p:pic>
        <p:nvPicPr>
          <p:cNvPr id="1028" name="Picture 4" descr="Methane - SEG Wiki">
            <a:extLst>
              <a:ext uri="{FF2B5EF4-FFF2-40B4-BE49-F238E27FC236}">
                <a16:creationId xmlns:a16="http://schemas.microsoft.com/office/drawing/2014/main" id="{923E76FF-B1D2-4F4F-8824-E7C859DC505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80389" y="3488728"/>
            <a:ext cx="2767013" cy="27946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56135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b="1" dirty="0">
                <a:solidFill>
                  <a:srgbClr val="446572"/>
                </a:solidFill>
                <a:latin typeface="Caecilia LT Std Roman" panose="02060503050505020204" pitchFamily="18" charset="77"/>
              </a:rPr>
              <a:t>Factors and independent variables</a:t>
            </a:r>
          </a:p>
        </p:txBody>
      </p:sp>
      <p:sp>
        <p:nvSpPr>
          <p:cNvPr id="9" name="TextBox 8">
            <a:extLst>
              <a:ext uri="{FF2B5EF4-FFF2-40B4-BE49-F238E27FC236}">
                <a16:creationId xmlns:a16="http://schemas.microsoft.com/office/drawing/2014/main" id="{3E2C4CF0-79C6-064B-8075-6EF313626C8B}"/>
              </a:ext>
            </a:extLst>
          </p:cNvPr>
          <p:cNvSpPr txBox="1"/>
          <p:nvPr/>
        </p:nvSpPr>
        <p:spPr>
          <a:xfrm>
            <a:off x="548640" y="1183203"/>
            <a:ext cx="11094719" cy="3047244"/>
          </a:xfrm>
          <a:prstGeom prst="rect">
            <a:avLst/>
          </a:prstGeom>
          <a:noFill/>
        </p:spPr>
        <p:txBody>
          <a:bodyPr wrap="square" rtlCol="0">
            <a:spAutoFit/>
          </a:bodyPr>
          <a:lstStyle/>
          <a:p>
            <a:pPr>
              <a:lnSpc>
                <a:spcPct val="150000"/>
              </a:lnSpc>
            </a:pPr>
            <a:r>
              <a:rPr lang="en-NL" sz="2000" dirty="0">
                <a:solidFill>
                  <a:srgbClr val="446572"/>
                </a:solidFill>
                <a:latin typeface="Caecilia LT Std Roman" panose="02060503050505020204" pitchFamily="18" charset="77"/>
              </a:rPr>
              <a:t>Primary variables that influence real estate prices are:</a:t>
            </a:r>
          </a:p>
          <a:p>
            <a:pPr marL="285750" indent="-285750">
              <a:lnSpc>
                <a:spcPct val="150000"/>
              </a:lnSpc>
              <a:buFont typeface="Arial" panose="020B0604020202020204" pitchFamily="34" charset="0"/>
              <a:buChar char="•"/>
            </a:pPr>
            <a:r>
              <a:rPr lang="en-NL" b="1" dirty="0">
                <a:solidFill>
                  <a:srgbClr val="446572"/>
                </a:solidFill>
                <a:latin typeface="Caecilia LT Std Roman" panose="02060503050505020204" pitchFamily="18" charset="77"/>
              </a:rPr>
              <a:t>Interest rates</a:t>
            </a:r>
          </a:p>
          <a:p>
            <a:pPr marL="285750" indent="-285750">
              <a:lnSpc>
                <a:spcPct val="150000"/>
              </a:lnSpc>
              <a:buFont typeface="Arial" panose="020B0604020202020204" pitchFamily="34" charset="0"/>
              <a:buChar char="•"/>
            </a:pPr>
            <a:r>
              <a:rPr lang="en-NL" b="1" dirty="0">
                <a:solidFill>
                  <a:srgbClr val="446572"/>
                </a:solidFill>
                <a:latin typeface="Caecilia LT Std Roman" panose="02060503050505020204" pitchFamily="18" charset="77"/>
              </a:rPr>
              <a:t>Economical attractiveness of area</a:t>
            </a:r>
          </a:p>
          <a:p>
            <a:pPr marL="285750" indent="-285750">
              <a:lnSpc>
                <a:spcPct val="150000"/>
              </a:lnSpc>
              <a:buFont typeface="Arial" panose="020B0604020202020204" pitchFamily="34" charset="0"/>
              <a:buChar char="•"/>
            </a:pPr>
            <a:r>
              <a:rPr lang="en-NL" b="1" dirty="0">
                <a:solidFill>
                  <a:srgbClr val="446572"/>
                </a:solidFill>
                <a:latin typeface="Caecilia LT Std Roman" panose="02060503050505020204" pitchFamily="18" charset="77"/>
              </a:rPr>
              <a:t>Infrastructure</a:t>
            </a:r>
          </a:p>
          <a:p>
            <a:pPr marL="285750" indent="-285750">
              <a:lnSpc>
                <a:spcPct val="150000"/>
              </a:lnSpc>
              <a:buFont typeface="Arial" panose="020B0604020202020204" pitchFamily="34" charset="0"/>
              <a:buChar char="•"/>
            </a:pPr>
            <a:r>
              <a:rPr lang="en-NL" b="1" dirty="0">
                <a:solidFill>
                  <a:srgbClr val="446572"/>
                </a:solidFill>
                <a:latin typeface="Caecilia LT Std Roman" panose="02060503050505020204" pitchFamily="18" charset="77"/>
              </a:rPr>
              <a:t>Demographics</a:t>
            </a:r>
          </a:p>
          <a:p>
            <a:pPr marL="285750" indent="-285750">
              <a:lnSpc>
                <a:spcPct val="150000"/>
              </a:lnSpc>
              <a:buFont typeface="Arial" panose="020B0604020202020204" pitchFamily="34" charset="0"/>
              <a:buChar char="•"/>
            </a:pPr>
            <a:r>
              <a:rPr lang="en-NL" b="1" dirty="0">
                <a:solidFill>
                  <a:srgbClr val="446572"/>
                </a:solidFill>
                <a:latin typeface="Caecilia LT Std Roman" panose="02060503050505020204" pitchFamily="18" charset="77"/>
              </a:rPr>
              <a:t>Availability</a:t>
            </a:r>
          </a:p>
          <a:p>
            <a:pPr>
              <a:lnSpc>
                <a:spcPct val="150000"/>
              </a:lnSpc>
            </a:pPr>
            <a:endParaRPr lang="en-NL" sz="2000" dirty="0">
              <a:solidFill>
                <a:srgbClr val="446572"/>
              </a:solidFill>
              <a:latin typeface="Caecilia LT Std Roman" panose="02060503050505020204" pitchFamily="18" charset="77"/>
            </a:endParaRPr>
          </a:p>
        </p:txBody>
      </p:sp>
      <p:pic>
        <p:nvPicPr>
          <p:cNvPr id="2050" name="Picture 2" descr="House PNG Clip Art - Best WEB Clipart">
            <a:extLst>
              <a:ext uri="{FF2B5EF4-FFF2-40B4-BE49-F238E27FC236}">
                <a16:creationId xmlns:a16="http://schemas.microsoft.com/office/drawing/2014/main" id="{9C31B96A-B7E4-9045-A081-07923FFF6623}"/>
              </a:ext>
            </a:extLst>
          </p:cNvPr>
          <p:cNvPicPr>
            <a:picLocks noChangeAspect="1" noChangeArrowheads="1"/>
          </p:cNvPicPr>
          <p:nvPr/>
        </p:nvPicPr>
        <p:blipFill>
          <a:blip r:embed="rId4">
            <a:duotone>
              <a:prstClr val="black"/>
              <a:srgbClr val="446572">
                <a:tint val="45000"/>
                <a:satMod val="400000"/>
              </a:srgbClr>
            </a:duotone>
            <a:alphaModFix amt="55000"/>
            <a:extLst>
              <a:ext uri="{BEBA8EAE-BF5A-486C-A8C5-ECC9F3942E4B}">
                <a14:imgProps xmlns:a14="http://schemas.microsoft.com/office/drawing/2010/main">
                  <a14:imgLayer r:embed="rId5">
                    <a14:imgEffect>
                      <a14:artisticLightScreen/>
                    </a14:imgEffect>
                    <a14:imgEffect>
                      <a14:colorTemperature colorTemp="4503"/>
                    </a14:imgEffect>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419873" y="2670842"/>
            <a:ext cx="4079921" cy="30472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62184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9FC067-A1AB-1245-8A2E-8C127F0D5888}"/>
              </a:ext>
            </a:extLst>
          </p:cNvPr>
          <p:cNvSpPr/>
          <p:nvPr/>
        </p:nvSpPr>
        <p:spPr>
          <a:xfrm rot="1740000">
            <a:off x="11168791" y="1215739"/>
            <a:ext cx="3378200" cy="8244279"/>
          </a:xfrm>
          <a:prstGeom prst="rect">
            <a:avLst/>
          </a:prstGeom>
          <a:solidFill>
            <a:srgbClr val="E6F2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 name="Rectangle 1">
            <a:extLst>
              <a:ext uri="{FF2B5EF4-FFF2-40B4-BE49-F238E27FC236}">
                <a16:creationId xmlns:a16="http://schemas.microsoft.com/office/drawing/2014/main" id="{B128C540-59ED-7843-BE4B-D12E7435FA9F}"/>
              </a:ext>
            </a:extLst>
          </p:cNvPr>
          <p:cNvSpPr/>
          <p:nvPr/>
        </p:nvSpPr>
        <p:spPr>
          <a:xfrm rot="1740000">
            <a:off x="-1797826" y="-3112698"/>
            <a:ext cx="3378200" cy="8244279"/>
          </a:xfrm>
          <a:prstGeom prst="rect">
            <a:avLst/>
          </a:prstGeom>
          <a:solidFill>
            <a:srgbClr val="E6F2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TextBox 6">
            <a:extLst>
              <a:ext uri="{FF2B5EF4-FFF2-40B4-BE49-F238E27FC236}">
                <a16:creationId xmlns:a16="http://schemas.microsoft.com/office/drawing/2014/main" id="{C2A134B6-F8FC-9B48-BE59-89911DAACD2F}"/>
              </a:ext>
            </a:extLst>
          </p:cNvPr>
          <p:cNvSpPr txBox="1"/>
          <p:nvPr/>
        </p:nvSpPr>
        <p:spPr>
          <a:xfrm>
            <a:off x="548640" y="452017"/>
            <a:ext cx="9798084" cy="461665"/>
          </a:xfrm>
          <a:prstGeom prst="rect">
            <a:avLst/>
          </a:prstGeom>
          <a:noFill/>
        </p:spPr>
        <p:txBody>
          <a:bodyPr wrap="square" rtlCol="0">
            <a:spAutoFit/>
          </a:bodyPr>
          <a:lstStyle/>
          <a:p>
            <a:r>
              <a:rPr lang="en-NL" sz="2400" b="1" dirty="0">
                <a:solidFill>
                  <a:srgbClr val="446572"/>
                </a:solidFill>
                <a:latin typeface="Caecilia LT Std Roman" panose="02060503050505020204" pitchFamily="18" charset="77"/>
              </a:rPr>
              <a:t>Findings</a:t>
            </a:r>
            <a:r>
              <a:rPr lang="en-NL" sz="2400" dirty="0">
                <a:solidFill>
                  <a:srgbClr val="446572"/>
                </a:solidFill>
                <a:latin typeface="Caecilia LT Std Roman" panose="02060503050505020204" pitchFamily="18" charset="77"/>
              </a:rPr>
              <a:t>: Real Estate value for affected cities and Benchmark</a:t>
            </a:r>
          </a:p>
        </p:txBody>
      </p:sp>
      <p:pic>
        <p:nvPicPr>
          <p:cNvPr id="3" name="Picture 2">
            <a:extLst>
              <a:ext uri="{FF2B5EF4-FFF2-40B4-BE49-F238E27FC236}">
                <a16:creationId xmlns:a16="http://schemas.microsoft.com/office/drawing/2014/main" id="{5963C7AA-4B08-5343-B2E4-AAC6B5023B46}"/>
              </a:ext>
            </a:extLst>
          </p:cNvPr>
          <p:cNvPicPr>
            <a:picLocks noChangeAspect="1"/>
          </p:cNvPicPr>
          <p:nvPr/>
        </p:nvPicPr>
        <p:blipFill>
          <a:blip r:embed="rId2"/>
          <a:stretch>
            <a:fillRect/>
          </a:stretch>
        </p:blipFill>
        <p:spPr>
          <a:xfrm>
            <a:off x="1937434" y="1009441"/>
            <a:ext cx="8152373" cy="5733230"/>
          </a:xfrm>
          <a:prstGeom prst="rect">
            <a:avLst/>
          </a:prstGeom>
          <a:ln w="12700">
            <a:noFill/>
          </a:ln>
        </p:spPr>
      </p:pic>
      <p:pic>
        <p:nvPicPr>
          <p:cNvPr id="13" name="Picture 12">
            <a:extLst>
              <a:ext uri="{FF2B5EF4-FFF2-40B4-BE49-F238E27FC236}">
                <a16:creationId xmlns:a16="http://schemas.microsoft.com/office/drawing/2014/main" id="{93A827AE-E3E6-8842-8419-09A0E1CD368D}"/>
              </a:ext>
            </a:extLst>
          </p:cNvPr>
          <p:cNvPicPr>
            <a:picLocks noChangeAspect="1"/>
          </p:cNvPicPr>
          <p:nvPr/>
        </p:nvPicPr>
        <p:blipFill rotWithShape="1">
          <a:blip r:embed="rId3"/>
          <a:srcRect l="29414" r="65096"/>
          <a:stretch/>
        </p:blipFill>
        <p:spPr>
          <a:xfrm flipH="1">
            <a:off x="10346724" y="2020508"/>
            <a:ext cx="1952368" cy="5962952"/>
          </a:xfrm>
          <a:prstGeom prst="rect">
            <a:avLst/>
          </a:prstGeom>
        </p:spPr>
      </p:pic>
    </p:spTree>
    <p:extLst>
      <p:ext uri="{BB962C8B-B14F-4D97-AF65-F5344CB8AC3E}">
        <p14:creationId xmlns:p14="http://schemas.microsoft.com/office/powerpoint/2010/main" val="3118245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9FC067-A1AB-1245-8A2E-8C127F0D5888}"/>
              </a:ext>
            </a:extLst>
          </p:cNvPr>
          <p:cNvSpPr/>
          <p:nvPr/>
        </p:nvSpPr>
        <p:spPr>
          <a:xfrm rot="1740000">
            <a:off x="11168791" y="1215739"/>
            <a:ext cx="3378200" cy="8244279"/>
          </a:xfrm>
          <a:prstGeom prst="rect">
            <a:avLst/>
          </a:prstGeom>
          <a:solidFill>
            <a:srgbClr val="E6F2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 name="Rectangle 1">
            <a:extLst>
              <a:ext uri="{FF2B5EF4-FFF2-40B4-BE49-F238E27FC236}">
                <a16:creationId xmlns:a16="http://schemas.microsoft.com/office/drawing/2014/main" id="{B128C540-59ED-7843-BE4B-D12E7435FA9F}"/>
              </a:ext>
            </a:extLst>
          </p:cNvPr>
          <p:cNvSpPr/>
          <p:nvPr/>
        </p:nvSpPr>
        <p:spPr>
          <a:xfrm rot="1740000">
            <a:off x="-1797826" y="-3112698"/>
            <a:ext cx="3378200" cy="8244279"/>
          </a:xfrm>
          <a:prstGeom prst="rect">
            <a:avLst/>
          </a:prstGeom>
          <a:solidFill>
            <a:srgbClr val="E6F2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TextBox 6">
            <a:extLst>
              <a:ext uri="{FF2B5EF4-FFF2-40B4-BE49-F238E27FC236}">
                <a16:creationId xmlns:a16="http://schemas.microsoft.com/office/drawing/2014/main" id="{C2A134B6-F8FC-9B48-BE59-89911DAACD2F}"/>
              </a:ext>
            </a:extLst>
          </p:cNvPr>
          <p:cNvSpPr txBox="1"/>
          <p:nvPr/>
        </p:nvSpPr>
        <p:spPr>
          <a:xfrm>
            <a:off x="548640" y="452017"/>
            <a:ext cx="9798084" cy="461665"/>
          </a:xfrm>
          <a:prstGeom prst="rect">
            <a:avLst/>
          </a:prstGeom>
          <a:noFill/>
        </p:spPr>
        <p:txBody>
          <a:bodyPr wrap="square" rtlCol="0">
            <a:spAutoFit/>
          </a:bodyPr>
          <a:lstStyle/>
          <a:p>
            <a:r>
              <a:rPr lang="en-NL" sz="2400" b="1" dirty="0">
                <a:solidFill>
                  <a:srgbClr val="446572"/>
                </a:solidFill>
                <a:latin typeface="Caecilia LT Std Roman" panose="02060503050505020204" pitchFamily="18" charset="77"/>
              </a:rPr>
              <a:t>Findings</a:t>
            </a:r>
            <a:r>
              <a:rPr lang="en-NL" sz="2400" dirty="0">
                <a:solidFill>
                  <a:srgbClr val="446572"/>
                </a:solidFill>
                <a:latin typeface="Caecilia LT Std Roman" panose="02060503050505020204" pitchFamily="18" charset="77"/>
              </a:rPr>
              <a:t>: Real Estate value for affected region and Benchmark</a:t>
            </a:r>
          </a:p>
        </p:txBody>
      </p:sp>
      <p:pic>
        <p:nvPicPr>
          <p:cNvPr id="13" name="Picture 12">
            <a:extLst>
              <a:ext uri="{FF2B5EF4-FFF2-40B4-BE49-F238E27FC236}">
                <a16:creationId xmlns:a16="http://schemas.microsoft.com/office/drawing/2014/main" id="{93A827AE-E3E6-8842-8419-09A0E1CD368D}"/>
              </a:ext>
            </a:extLst>
          </p:cNvPr>
          <p:cNvPicPr>
            <a:picLocks noChangeAspect="1"/>
          </p:cNvPicPr>
          <p:nvPr/>
        </p:nvPicPr>
        <p:blipFill rotWithShape="1">
          <a:blip r:embed="rId2"/>
          <a:srcRect l="29414" r="65096"/>
          <a:stretch/>
        </p:blipFill>
        <p:spPr>
          <a:xfrm flipH="1">
            <a:off x="10346724" y="2020508"/>
            <a:ext cx="1952368" cy="5962952"/>
          </a:xfrm>
          <a:prstGeom prst="rect">
            <a:avLst/>
          </a:prstGeom>
        </p:spPr>
      </p:pic>
      <p:pic>
        <p:nvPicPr>
          <p:cNvPr id="8" name="Picture 7">
            <a:extLst>
              <a:ext uri="{FF2B5EF4-FFF2-40B4-BE49-F238E27FC236}">
                <a16:creationId xmlns:a16="http://schemas.microsoft.com/office/drawing/2014/main" id="{DC5B6457-F735-6B4E-9FDA-9DE4CD8896A2}"/>
              </a:ext>
            </a:extLst>
          </p:cNvPr>
          <p:cNvPicPr>
            <a:picLocks noChangeAspect="1"/>
          </p:cNvPicPr>
          <p:nvPr/>
        </p:nvPicPr>
        <p:blipFill>
          <a:blip r:embed="rId3"/>
          <a:stretch>
            <a:fillRect/>
          </a:stretch>
        </p:blipFill>
        <p:spPr>
          <a:xfrm>
            <a:off x="1845276" y="913682"/>
            <a:ext cx="8270751" cy="5737878"/>
          </a:xfrm>
          <a:prstGeom prst="rect">
            <a:avLst/>
          </a:prstGeom>
        </p:spPr>
      </p:pic>
    </p:spTree>
    <p:extLst>
      <p:ext uri="{BB962C8B-B14F-4D97-AF65-F5344CB8AC3E}">
        <p14:creationId xmlns:p14="http://schemas.microsoft.com/office/powerpoint/2010/main" val="7628150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Tree>
    <p:extLst>
      <p:ext uri="{BB962C8B-B14F-4D97-AF65-F5344CB8AC3E}">
        <p14:creationId xmlns:p14="http://schemas.microsoft.com/office/powerpoint/2010/main" val="23399524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9FC067-A1AB-1245-8A2E-8C127F0D5888}"/>
              </a:ext>
            </a:extLst>
          </p:cNvPr>
          <p:cNvSpPr/>
          <p:nvPr/>
        </p:nvSpPr>
        <p:spPr>
          <a:xfrm rot="1740000">
            <a:off x="11168791" y="1215739"/>
            <a:ext cx="3378200" cy="8244279"/>
          </a:xfrm>
          <a:prstGeom prst="rect">
            <a:avLst/>
          </a:prstGeom>
          <a:solidFill>
            <a:srgbClr val="E6F2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 name="Rectangle 1">
            <a:extLst>
              <a:ext uri="{FF2B5EF4-FFF2-40B4-BE49-F238E27FC236}">
                <a16:creationId xmlns:a16="http://schemas.microsoft.com/office/drawing/2014/main" id="{B128C540-59ED-7843-BE4B-D12E7435FA9F}"/>
              </a:ext>
            </a:extLst>
          </p:cNvPr>
          <p:cNvSpPr/>
          <p:nvPr/>
        </p:nvSpPr>
        <p:spPr>
          <a:xfrm rot="1740000">
            <a:off x="-1797826" y="-3112698"/>
            <a:ext cx="3378200" cy="8244279"/>
          </a:xfrm>
          <a:prstGeom prst="rect">
            <a:avLst/>
          </a:prstGeom>
          <a:solidFill>
            <a:srgbClr val="E6F2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TextBox 6">
            <a:extLst>
              <a:ext uri="{FF2B5EF4-FFF2-40B4-BE49-F238E27FC236}">
                <a16:creationId xmlns:a16="http://schemas.microsoft.com/office/drawing/2014/main" id="{C2A134B6-F8FC-9B48-BE59-89911DAACD2F}"/>
              </a:ext>
            </a:extLst>
          </p:cNvPr>
          <p:cNvSpPr txBox="1"/>
          <p:nvPr/>
        </p:nvSpPr>
        <p:spPr>
          <a:xfrm>
            <a:off x="548640" y="452017"/>
            <a:ext cx="9798084" cy="461665"/>
          </a:xfrm>
          <a:prstGeom prst="rect">
            <a:avLst/>
          </a:prstGeom>
          <a:noFill/>
        </p:spPr>
        <p:txBody>
          <a:bodyPr wrap="square" rtlCol="0">
            <a:spAutoFit/>
          </a:bodyPr>
          <a:lstStyle/>
          <a:p>
            <a:r>
              <a:rPr lang="en-NL" sz="2400" b="1" dirty="0">
                <a:solidFill>
                  <a:srgbClr val="446572"/>
                </a:solidFill>
                <a:latin typeface="Caecilia LT Std Roman" panose="02060503050505020204" pitchFamily="18" charset="77"/>
              </a:rPr>
              <a:t>Findings</a:t>
            </a:r>
            <a:r>
              <a:rPr lang="en-NL" sz="2400" dirty="0">
                <a:solidFill>
                  <a:srgbClr val="446572"/>
                </a:solidFill>
                <a:latin typeface="Caecilia LT Std Roman" panose="02060503050505020204" pitchFamily="18" charset="77"/>
              </a:rPr>
              <a:t>: Occupation rate for affected cities and benchmark</a:t>
            </a:r>
          </a:p>
        </p:txBody>
      </p:sp>
      <p:pic>
        <p:nvPicPr>
          <p:cNvPr id="13" name="Picture 12">
            <a:extLst>
              <a:ext uri="{FF2B5EF4-FFF2-40B4-BE49-F238E27FC236}">
                <a16:creationId xmlns:a16="http://schemas.microsoft.com/office/drawing/2014/main" id="{93A827AE-E3E6-8842-8419-09A0E1CD368D}"/>
              </a:ext>
            </a:extLst>
          </p:cNvPr>
          <p:cNvPicPr>
            <a:picLocks noChangeAspect="1"/>
          </p:cNvPicPr>
          <p:nvPr/>
        </p:nvPicPr>
        <p:blipFill rotWithShape="1">
          <a:blip r:embed="rId2"/>
          <a:srcRect l="29414" r="65096"/>
          <a:stretch/>
        </p:blipFill>
        <p:spPr>
          <a:xfrm flipH="1">
            <a:off x="10346724" y="2020508"/>
            <a:ext cx="1952368" cy="5962952"/>
          </a:xfrm>
          <a:prstGeom prst="rect">
            <a:avLst/>
          </a:prstGeom>
        </p:spPr>
      </p:pic>
      <p:pic>
        <p:nvPicPr>
          <p:cNvPr id="8" name="Picture 7">
            <a:extLst>
              <a:ext uri="{FF2B5EF4-FFF2-40B4-BE49-F238E27FC236}">
                <a16:creationId xmlns:a16="http://schemas.microsoft.com/office/drawing/2014/main" id="{C6695699-EAE6-654F-B291-F27BA8ABFAE6}"/>
              </a:ext>
            </a:extLst>
          </p:cNvPr>
          <p:cNvPicPr>
            <a:picLocks noChangeAspect="1"/>
          </p:cNvPicPr>
          <p:nvPr/>
        </p:nvPicPr>
        <p:blipFill>
          <a:blip r:embed="rId3"/>
          <a:stretch>
            <a:fillRect/>
          </a:stretch>
        </p:blipFill>
        <p:spPr>
          <a:xfrm>
            <a:off x="1958804" y="913682"/>
            <a:ext cx="8238383" cy="5678750"/>
          </a:xfrm>
          <a:prstGeom prst="rect">
            <a:avLst/>
          </a:prstGeom>
        </p:spPr>
      </p:pic>
    </p:spTree>
    <p:extLst>
      <p:ext uri="{BB962C8B-B14F-4D97-AF65-F5344CB8AC3E}">
        <p14:creationId xmlns:p14="http://schemas.microsoft.com/office/powerpoint/2010/main" val="4022759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019FC067-A1AB-1245-8A2E-8C127F0D5888}"/>
              </a:ext>
            </a:extLst>
          </p:cNvPr>
          <p:cNvSpPr/>
          <p:nvPr/>
        </p:nvSpPr>
        <p:spPr>
          <a:xfrm rot="1740000">
            <a:off x="11168791" y="1215739"/>
            <a:ext cx="3378200" cy="8244279"/>
          </a:xfrm>
          <a:prstGeom prst="rect">
            <a:avLst/>
          </a:prstGeom>
          <a:solidFill>
            <a:srgbClr val="E6F2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2" name="Rectangle 1">
            <a:extLst>
              <a:ext uri="{FF2B5EF4-FFF2-40B4-BE49-F238E27FC236}">
                <a16:creationId xmlns:a16="http://schemas.microsoft.com/office/drawing/2014/main" id="{B128C540-59ED-7843-BE4B-D12E7435FA9F}"/>
              </a:ext>
            </a:extLst>
          </p:cNvPr>
          <p:cNvSpPr/>
          <p:nvPr/>
        </p:nvSpPr>
        <p:spPr>
          <a:xfrm rot="1740000">
            <a:off x="-1797826" y="-3112698"/>
            <a:ext cx="3378200" cy="8244279"/>
          </a:xfrm>
          <a:prstGeom prst="rect">
            <a:avLst/>
          </a:prstGeom>
          <a:solidFill>
            <a:srgbClr val="E6F2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sp>
        <p:nvSpPr>
          <p:cNvPr id="7" name="TextBox 6">
            <a:extLst>
              <a:ext uri="{FF2B5EF4-FFF2-40B4-BE49-F238E27FC236}">
                <a16:creationId xmlns:a16="http://schemas.microsoft.com/office/drawing/2014/main" id="{C2A134B6-F8FC-9B48-BE59-89911DAACD2F}"/>
              </a:ext>
            </a:extLst>
          </p:cNvPr>
          <p:cNvSpPr txBox="1"/>
          <p:nvPr/>
        </p:nvSpPr>
        <p:spPr>
          <a:xfrm>
            <a:off x="548640" y="452017"/>
            <a:ext cx="9798084" cy="461665"/>
          </a:xfrm>
          <a:prstGeom prst="rect">
            <a:avLst/>
          </a:prstGeom>
          <a:noFill/>
        </p:spPr>
        <p:txBody>
          <a:bodyPr wrap="square" rtlCol="0">
            <a:spAutoFit/>
          </a:bodyPr>
          <a:lstStyle/>
          <a:p>
            <a:r>
              <a:rPr lang="en-NL" sz="2400" b="1" dirty="0">
                <a:solidFill>
                  <a:srgbClr val="446572"/>
                </a:solidFill>
                <a:latin typeface="Caecilia LT Std Roman" panose="02060503050505020204" pitchFamily="18" charset="77"/>
              </a:rPr>
              <a:t>Findings</a:t>
            </a:r>
            <a:r>
              <a:rPr lang="en-NL" sz="2400" dirty="0">
                <a:solidFill>
                  <a:srgbClr val="446572"/>
                </a:solidFill>
                <a:latin typeface="Caecilia LT Std Roman" panose="02060503050505020204" pitchFamily="18" charset="77"/>
              </a:rPr>
              <a:t>: Occupation rate for affected region and benchmark</a:t>
            </a:r>
          </a:p>
        </p:txBody>
      </p:sp>
      <p:pic>
        <p:nvPicPr>
          <p:cNvPr id="13" name="Picture 12">
            <a:extLst>
              <a:ext uri="{FF2B5EF4-FFF2-40B4-BE49-F238E27FC236}">
                <a16:creationId xmlns:a16="http://schemas.microsoft.com/office/drawing/2014/main" id="{93A827AE-E3E6-8842-8419-09A0E1CD368D}"/>
              </a:ext>
            </a:extLst>
          </p:cNvPr>
          <p:cNvPicPr>
            <a:picLocks noChangeAspect="1"/>
          </p:cNvPicPr>
          <p:nvPr/>
        </p:nvPicPr>
        <p:blipFill rotWithShape="1">
          <a:blip r:embed="rId2"/>
          <a:srcRect l="29414" r="65096"/>
          <a:stretch/>
        </p:blipFill>
        <p:spPr>
          <a:xfrm flipH="1">
            <a:off x="10346724" y="2020508"/>
            <a:ext cx="1952368" cy="5962952"/>
          </a:xfrm>
          <a:prstGeom prst="rect">
            <a:avLst/>
          </a:prstGeom>
        </p:spPr>
      </p:pic>
      <p:pic>
        <p:nvPicPr>
          <p:cNvPr id="8" name="Picture 7">
            <a:extLst>
              <a:ext uri="{FF2B5EF4-FFF2-40B4-BE49-F238E27FC236}">
                <a16:creationId xmlns:a16="http://schemas.microsoft.com/office/drawing/2014/main" id="{093C9928-BCA9-6446-A05A-1E05276D273C}"/>
              </a:ext>
            </a:extLst>
          </p:cNvPr>
          <p:cNvPicPr>
            <a:picLocks noChangeAspect="1"/>
          </p:cNvPicPr>
          <p:nvPr/>
        </p:nvPicPr>
        <p:blipFill>
          <a:blip r:embed="rId3"/>
          <a:stretch>
            <a:fillRect/>
          </a:stretch>
        </p:blipFill>
        <p:spPr>
          <a:xfrm>
            <a:off x="1928216" y="913682"/>
            <a:ext cx="8158759" cy="5758706"/>
          </a:xfrm>
          <a:prstGeom prst="rect">
            <a:avLst/>
          </a:prstGeom>
        </p:spPr>
      </p:pic>
    </p:spTree>
    <p:extLst>
      <p:ext uri="{BB962C8B-B14F-4D97-AF65-F5344CB8AC3E}">
        <p14:creationId xmlns:p14="http://schemas.microsoft.com/office/powerpoint/2010/main" val="38836902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dirty="0">
                <a:solidFill>
                  <a:srgbClr val="446572"/>
                </a:solidFill>
                <a:latin typeface="Caecilia LT Std Roman" panose="02060503050505020204" pitchFamily="18" charset="77"/>
              </a:rPr>
              <a:t>Hypothesis testing</a:t>
            </a:r>
          </a:p>
        </p:txBody>
      </p:sp>
    </p:spTree>
    <p:extLst>
      <p:ext uri="{BB962C8B-B14F-4D97-AF65-F5344CB8AC3E}">
        <p14:creationId xmlns:p14="http://schemas.microsoft.com/office/powerpoint/2010/main" val="343758968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dirty="0">
                <a:solidFill>
                  <a:srgbClr val="446572"/>
                </a:solidFill>
                <a:latin typeface="Caecilia LT Std Roman" panose="02060503050505020204" pitchFamily="18" charset="77"/>
              </a:rPr>
              <a:t>Conclusion</a:t>
            </a:r>
          </a:p>
        </p:txBody>
      </p:sp>
      <p:sp>
        <p:nvSpPr>
          <p:cNvPr id="9" name="TextBox 8">
            <a:extLst>
              <a:ext uri="{FF2B5EF4-FFF2-40B4-BE49-F238E27FC236}">
                <a16:creationId xmlns:a16="http://schemas.microsoft.com/office/drawing/2014/main" id="{3E2C4CF0-79C6-064B-8075-6EF313626C8B}"/>
              </a:ext>
            </a:extLst>
          </p:cNvPr>
          <p:cNvSpPr txBox="1"/>
          <p:nvPr/>
        </p:nvSpPr>
        <p:spPr>
          <a:xfrm>
            <a:off x="548640" y="1183203"/>
            <a:ext cx="11094719" cy="1893082"/>
          </a:xfrm>
          <a:prstGeom prst="rect">
            <a:avLst/>
          </a:prstGeom>
          <a:noFill/>
        </p:spPr>
        <p:txBody>
          <a:bodyPr wrap="square" rtlCol="0">
            <a:spAutoFit/>
          </a:bodyPr>
          <a:lstStyle/>
          <a:p>
            <a:pPr>
              <a:lnSpc>
                <a:spcPct val="150000"/>
              </a:lnSpc>
            </a:pPr>
            <a:r>
              <a:rPr lang="en-NL" sz="2000" dirty="0">
                <a:solidFill>
                  <a:srgbClr val="FF0000"/>
                </a:solidFill>
                <a:latin typeface="Caecilia LT Std Roman" panose="02060503050505020204" pitchFamily="18" charset="77"/>
              </a:rPr>
              <a:t>Due to many factors influencing real estate value, the value itself may not be a good parameter to establish a conclusion that gas extraction has a negative impact, however, housing availability may indicate that there is a lower demand for living there.</a:t>
            </a:r>
          </a:p>
        </p:txBody>
      </p:sp>
    </p:spTree>
    <p:extLst>
      <p:ext uri="{BB962C8B-B14F-4D97-AF65-F5344CB8AC3E}">
        <p14:creationId xmlns:p14="http://schemas.microsoft.com/office/powerpoint/2010/main" val="28680831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dirty="0">
                <a:solidFill>
                  <a:srgbClr val="446572"/>
                </a:solidFill>
                <a:latin typeface="Caecilia LT Std Roman" panose="02060503050505020204" pitchFamily="18" charset="77"/>
              </a:rPr>
              <a:t>Challenges</a:t>
            </a:r>
          </a:p>
        </p:txBody>
      </p:sp>
      <p:sp>
        <p:nvSpPr>
          <p:cNvPr id="9" name="TextBox 8">
            <a:extLst>
              <a:ext uri="{FF2B5EF4-FFF2-40B4-BE49-F238E27FC236}">
                <a16:creationId xmlns:a16="http://schemas.microsoft.com/office/drawing/2014/main" id="{3E2C4CF0-79C6-064B-8075-6EF313626C8B}"/>
              </a:ext>
            </a:extLst>
          </p:cNvPr>
          <p:cNvSpPr txBox="1"/>
          <p:nvPr/>
        </p:nvSpPr>
        <p:spPr>
          <a:xfrm>
            <a:off x="548640" y="1183203"/>
            <a:ext cx="11094719" cy="508088"/>
          </a:xfrm>
          <a:prstGeom prst="rect">
            <a:avLst/>
          </a:prstGeom>
          <a:noFill/>
        </p:spPr>
        <p:txBody>
          <a:bodyPr wrap="square" rtlCol="0">
            <a:spAutoFit/>
          </a:bodyPr>
          <a:lstStyle/>
          <a:p>
            <a:pPr>
              <a:lnSpc>
                <a:spcPct val="150000"/>
              </a:lnSpc>
            </a:pPr>
            <a:r>
              <a:rPr lang="en-NL" sz="2000" dirty="0">
                <a:solidFill>
                  <a:srgbClr val="446572"/>
                </a:solidFill>
                <a:latin typeface="Caecilia LT Std Roman" panose="02060503050505020204" pitchFamily="18" charset="77"/>
              </a:rPr>
              <a:t>Text</a:t>
            </a:r>
          </a:p>
        </p:txBody>
      </p:sp>
    </p:spTree>
    <p:extLst>
      <p:ext uri="{BB962C8B-B14F-4D97-AF65-F5344CB8AC3E}">
        <p14:creationId xmlns:p14="http://schemas.microsoft.com/office/powerpoint/2010/main" val="11757734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dirty="0">
                <a:solidFill>
                  <a:srgbClr val="446572"/>
                </a:solidFill>
                <a:latin typeface="Caecilia LT Std Roman" panose="02060503050505020204" pitchFamily="18" charset="77"/>
              </a:rPr>
              <a:t>Limitations</a:t>
            </a:r>
          </a:p>
        </p:txBody>
      </p:sp>
      <p:sp>
        <p:nvSpPr>
          <p:cNvPr id="9" name="TextBox 8">
            <a:extLst>
              <a:ext uri="{FF2B5EF4-FFF2-40B4-BE49-F238E27FC236}">
                <a16:creationId xmlns:a16="http://schemas.microsoft.com/office/drawing/2014/main" id="{3E2C4CF0-79C6-064B-8075-6EF313626C8B}"/>
              </a:ext>
            </a:extLst>
          </p:cNvPr>
          <p:cNvSpPr txBox="1"/>
          <p:nvPr/>
        </p:nvSpPr>
        <p:spPr>
          <a:xfrm>
            <a:off x="548640" y="1183203"/>
            <a:ext cx="11094719" cy="3278077"/>
          </a:xfrm>
          <a:prstGeom prst="rect">
            <a:avLst/>
          </a:prstGeom>
          <a:noFill/>
        </p:spPr>
        <p:txBody>
          <a:bodyPr wrap="square" rtlCol="0">
            <a:spAutoFit/>
          </a:bodyPr>
          <a:lstStyle/>
          <a:p>
            <a:pPr>
              <a:lnSpc>
                <a:spcPct val="150000"/>
              </a:lnSpc>
            </a:pPr>
            <a:r>
              <a:rPr lang="en-NL" sz="2000" dirty="0">
                <a:solidFill>
                  <a:srgbClr val="446572"/>
                </a:solidFill>
                <a:latin typeface="Caecilia LT Std Roman" panose="02060503050505020204" pitchFamily="18" charset="77"/>
              </a:rPr>
              <a:t>Due to a high number of independent variables that influence real estate prices, lowered real estate prices and higher availability ratios may not be enough to conclude that earthquakes are to blame for this</a:t>
            </a:r>
          </a:p>
          <a:p>
            <a:pPr>
              <a:lnSpc>
                <a:spcPct val="150000"/>
              </a:lnSpc>
            </a:pPr>
            <a:endParaRPr lang="en-NL" sz="2000" dirty="0">
              <a:solidFill>
                <a:srgbClr val="446572"/>
              </a:solidFill>
              <a:latin typeface="Caecilia LT Std Roman" panose="02060503050505020204" pitchFamily="18" charset="77"/>
            </a:endParaRPr>
          </a:p>
          <a:p>
            <a:pPr>
              <a:lnSpc>
                <a:spcPct val="150000"/>
              </a:lnSpc>
            </a:pPr>
            <a:r>
              <a:rPr lang="en-NL" sz="2000" dirty="0">
                <a:solidFill>
                  <a:srgbClr val="446572"/>
                </a:solidFill>
                <a:latin typeface="Caecilia LT Std Roman" panose="02060503050505020204" pitchFamily="18" charset="77"/>
              </a:rPr>
              <a:t>More indept research needs to be done to include more independent variables. However, due to the uniqueness of each region, finding appropriate benchmarks will still be very difficult.</a:t>
            </a:r>
          </a:p>
        </p:txBody>
      </p:sp>
    </p:spTree>
    <p:extLst>
      <p:ext uri="{BB962C8B-B14F-4D97-AF65-F5344CB8AC3E}">
        <p14:creationId xmlns:p14="http://schemas.microsoft.com/office/powerpoint/2010/main" val="19345161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CBE4EB"/>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srcRect t="34226" b="50000"/>
          <a:stretch/>
        </p:blipFill>
        <p:spPr>
          <a:xfrm>
            <a:off x="-3191927" y="-17110"/>
            <a:ext cx="21002216" cy="469127"/>
          </a:xfrm>
          <a:prstGeom prst="rect">
            <a:avLst/>
          </a:prstGeom>
        </p:spPr>
      </p:pic>
    </p:spTree>
    <p:extLst>
      <p:ext uri="{BB962C8B-B14F-4D97-AF65-F5344CB8AC3E}">
        <p14:creationId xmlns:p14="http://schemas.microsoft.com/office/powerpoint/2010/main" val="7108548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CBE4EB"/>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srcRect l="14898" t="78874" r="47449"/>
          <a:stretch/>
        </p:blipFill>
        <p:spPr>
          <a:xfrm>
            <a:off x="0" y="5708823"/>
            <a:ext cx="12214849" cy="1149177"/>
          </a:xfrm>
          <a:prstGeom prst="rect">
            <a:avLst/>
          </a:prstGeom>
        </p:spPr>
      </p:pic>
      <p:pic>
        <p:nvPicPr>
          <p:cNvPr id="7" name="Picture 6">
            <a:extLst>
              <a:ext uri="{FF2B5EF4-FFF2-40B4-BE49-F238E27FC236}">
                <a16:creationId xmlns:a16="http://schemas.microsoft.com/office/drawing/2014/main" id="{AED937E1-9643-0544-BF43-99586A743620}"/>
              </a:ext>
            </a:extLst>
          </p:cNvPr>
          <p:cNvPicPr>
            <a:picLocks noChangeAspect="1"/>
          </p:cNvPicPr>
          <p:nvPr/>
        </p:nvPicPr>
        <p:blipFill rotWithShape="1">
          <a:blip r:embed="rId3">
            <a:alphaModFix/>
          </a:blip>
          <a:srcRect l="6756" r="85216"/>
          <a:stretch/>
        </p:blipFill>
        <p:spPr>
          <a:xfrm>
            <a:off x="166976" y="1347099"/>
            <a:ext cx="2759104" cy="5763575"/>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4"/>
          <a:srcRect t="34226" b="50000"/>
          <a:stretch/>
        </p:blipFill>
        <p:spPr>
          <a:xfrm>
            <a:off x="-3191927" y="-17110"/>
            <a:ext cx="21002216" cy="469127"/>
          </a:xfrm>
          <a:prstGeom prst="rect">
            <a:avLst/>
          </a:prstGeom>
        </p:spPr>
      </p:pic>
      <p:pic>
        <p:nvPicPr>
          <p:cNvPr id="10" name="Picture 9">
            <a:extLst>
              <a:ext uri="{FF2B5EF4-FFF2-40B4-BE49-F238E27FC236}">
                <a16:creationId xmlns:a16="http://schemas.microsoft.com/office/drawing/2014/main" id="{7D2C589C-506A-E249-80FC-E40824F8106F}"/>
              </a:ext>
            </a:extLst>
          </p:cNvPr>
          <p:cNvPicPr>
            <a:picLocks noChangeAspect="1"/>
          </p:cNvPicPr>
          <p:nvPr/>
        </p:nvPicPr>
        <p:blipFill rotWithShape="1">
          <a:blip r:embed="rId3"/>
          <a:srcRect l="81776" t="52612" r="11832" b="16634"/>
          <a:stretch/>
        </p:blipFill>
        <p:spPr>
          <a:xfrm>
            <a:off x="9921960" y="4047000"/>
            <a:ext cx="2059388" cy="1661823"/>
          </a:xfrm>
          <a:prstGeom prst="rect">
            <a:avLst/>
          </a:prstGeom>
        </p:spPr>
      </p:pic>
      <p:pic>
        <p:nvPicPr>
          <p:cNvPr id="12" name="Picture 11">
            <a:extLst>
              <a:ext uri="{FF2B5EF4-FFF2-40B4-BE49-F238E27FC236}">
                <a16:creationId xmlns:a16="http://schemas.microsoft.com/office/drawing/2014/main" id="{A41AF429-FB7E-C746-B58C-9B3B6A4F0556}"/>
              </a:ext>
            </a:extLst>
          </p:cNvPr>
          <p:cNvPicPr>
            <a:picLocks noChangeAspect="1"/>
          </p:cNvPicPr>
          <p:nvPr/>
        </p:nvPicPr>
        <p:blipFill rotWithShape="1">
          <a:blip r:embed="rId3">
            <a:alphaModFix amt="60000"/>
          </a:blip>
          <a:srcRect l="59674" t="29680" r="20956" b="18722"/>
          <a:stretch/>
        </p:blipFill>
        <p:spPr>
          <a:xfrm>
            <a:off x="6301576" y="3635526"/>
            <a:ext cx="3830238" cy="1711091"/>
          </a:xfrm>
          <a:prstGeom prst="rect">
            <a:avLst/>
          </a:prstGeom>
        </p:spPr>
      </p:pic>
      <p:pic>
        <p:nvPicPr>
          <p:cNvPr id="14" name="Picture 13">
            <a:extLst>
              <a:ext uri="{FF2B5EF4-FFF2-40B4-BE49-F238E27FC236}">
                <a16:creationId xmlns:a16="http://schemas.microsoft.com/office/drawing/2014/main" id="{06646A0F-3BC0-B243-BE24-959A067C8D8A}"/>
              </a:ext>
            </a:extLst>
          </p:cNvPr>
          <p:cNvPicPr>
            <a:picLocks noChangeAspect="1"/>
          </p:cNvPicPr>
          <p:nvPr/>
        </p:nvPicPr>
        <p:blipFill rotWithShape="1">
          <a:blip r:embed="rId3"/>
          <a:srcRect l="20413" t="50000" r="60544" b="19764"/>
          <a:stretch/>
        </p:blipFill>
        <p:spPr>
          <a:xfrm>
            <a:off x="2270040" y="4510888"/>
            <a:ext cx="5208218" cy="1386777"/>
          </a:xfrm>
          <a:prstGeom prst="rect">
            <a:avLst/>
          </a:prstGeom>
        </p:spPr>
      </p:pic>
    </p:spTree>
    <p:extLst>
      <p:ext uri="{BB962C8B-B14F-4D97-AF65-F5344CB8AC3E}">
        <p14:creationId xmlns:p14="http://schemas.microsoft.com/office/powerpoint/2010/main" val="2292792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sp>
        <p:nvSpPr>
          <p:cNvPr id="8" name="Rectangle 7">
            <a:extLst>
              <a:ext uri="{FF2B5EF4-FFF2-40B4-BE49-F238E27FC236}">
                <a16:creationId xmlns:a16="http://schemas.microsoft.com/office/drawing/2014/main" id="{2CE1A465-B95D-AA43-B730-9A584F1E304B}"/>
              </a:ext>
            </a:extLst>
          </p:cNvPr>
          <p:cNvSpPr/>
          <p:nvPr/>
        </p:nvSpPr>
        <p:spPr>
          <a:xfrm>
            <a:off x="-231391" y="349857"/>
            <a:ext cx="12654782" cy="3776870"/>
          </a:xfrm>
          <a:prstGeom prst="rect">
            <a:avLst/>
          </a:prstGeom>
          <a:gradFill flip="none" rotWithShape="1">
            <a:gsLst>
              <a:gs pos="0">
                <a:srgbClr val="F8F1DD"/>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9" name="Picture 8">
            <a:extLst>
              <a:ext uri="{FF2B5EF4-FFF2-40B4-BE49-F238E27FC236}">
                <a16:creationId xmlns:a16="http://schemas.microsoft.com/office/drawing/2014/main" id="{88DA54DF-C9A3-E247-BF16-17709ED0CDE6}"/>
              </a:ext>
            </a:extLst>
          </p:cNvPr>
          <p:cNvPicPr>
            <a:picLocks noChangeAspect="1"/>
          </p:cNvPicPr>
          <p:nvPr/>
        </p:nvPicPr>
        <p:blipFill rotWithShape="1">
          <a:blip r:embed="rId3">
            <a:alphaModFix amt="50000"/>
          </a:blip>
          <a:srcRect b="84207"/>
          <a:stretch/>
        </p:blipFill>
        <p:spPr>
          <a:xfrm>
            <a:off x="-2664490" y="0"/>
            <a:ext cx="15807910" cy="349857"/>
          </a:xfrm>
          <a:prstGeom prst="rect">
            <a:avLst/>
          </a:prstGeom>
        </p:spPr>
      </p:pic>
    </p:spTree>
    <p:extLst>
      <p:ext uri="{BB962C8B-B14F-4D97-AF65-F5344CB8AC3E}">
        <p14:creationId xmlns:p14="http://schemas.microsoft.com/office/powerpoint/2010/main" val="7363296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srcRect l="14898" t="78874" r="47449"/>
          <a:stretch/>
        </p:blipFill>
        <p:spPr>
          <a:xfrm>
            <a:off x="0" y="5708823"/>
            <a:ext cx="12214849" cy="1149177"/>
          </a:xfrm>
          <a:prstGeom prst="rect">
            <a:avLst/>
          </a:prstGeom>
        </p:spPr>
      </p:pic>
      <p:sp>
        <p:nvSpPr>
          <p:cNvPr id="8" name="Rectangle 7">
            <a:extLst>
              <a:ext uri="{FF2B5EF4-FFF2-40B4-BE49-F238E27FC236}">
                <a16:creationId xmlns:a16="http://schemas.microsoft.com/office/drawing/2014/main" id="{2CE1A465-B95D-AA43-B730-9A584F1E304B}"/>
              </a:ext>
            </a:extLst>
          </p:cNvPr>
          <p:cNvSpPr/>
          <p:nvPr/>
        </p:nvSpPr>
        <p:spPr>
          <a:xfrm>
            <a:off x="-219968" y="337823"/>
            <a:ext cx="12654782" cy="3776870"/>
          </a:xfrm>
          <a:prstGeom prst="rect">
            <a:avLst/>
          </a:prstGeom>
          <a:gradFill flip="none" rotWithShape="1">
            <a:gsLst>
              <a:gs pos="0">
                <a:srgbClr val="F0E5BA"/>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9" name="Picture 8">
            <a:extLst>
              <a:ext uri="{FF2B5EF4-FFF2-40B4-BE49-F238E27FC236}">
                <a16:creationId xmlns:a16="http://schemas.microsoft.com/office/drawing/2014/main" id="{88DA54DF-C9A3-E247-BF16-17709ED0CDE6}"/>
              </a:ext>
            </a:extLst>
          </p:cNvPr>
          <p:cNvPicPr>
            <a:picLocks noChangeAspect="1"/>
          </p:cNvPicPr>
          <p:nvPr/>
        </p:nvPicPr>
        <p:blipFill rotWithShape="1">
          <a:blip r:embed="rId3"/>
          <a:srcRect b="84207"/>
          <a:stretch/>
        </p:blipFill>
        <p:spPr>
          <a:xfrm>
            <a:off x="-2664490" y="0"/>
            <a:ext cx="15807910" cy="349857"/>
          </a:xfrm>
          <a:prstGeom prst="rect">
            <a:avLst/>
          </a:prstGeom>
        </p:spPr>
      </p:pic>
    </p:spTree>
    <p:extLst>
      <p:ext uri="{BB962C8B-B14F-4D97-AF65-F5344CB8AC3E}">
        <p14:creationId xmlns:p14="http://schemas.microsoft.com/office/powerpoint/2010/main" val="1137489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srcRect l="14898" t="78874" r="47449"/>
          <a:stretch/>
        </p:blipFill>
        <p:spPr>
          <a:xfrm>
            <a:off x="0" y="5708823"/>
            <a:ext cx="12214849" cy="1149177"/>
          </a:xfrm>
          <a:prstGeom prst="rect">
            <a:avLst/>
          </a:prstGeom>
        </p:spPr>
      </p:pic>
      <p:pic>
        <p:nvPicPr>
          <p:cNvPr id="3" name="Picture 2">
            <a:extLst>
              <a:ext uri="{FF2B5EF4-FFF2-40B4-BE49-F238E27FC236}">
                <a16:creationId xmlns:a16="http://schemas.microsoft.com/office/drawing/2014/main" id="{8F76F5C4-71C4-2D4E-8105-05C6B1291434}"/>
              </a:ext>
            </a:extLst>
          </p:cNvPr>
          <p:cNvPicPr>
            <a:picLocks noChangeAspect="1"/>
          </p:cNvPicPr>
          <p:nvPr/>
        </p:nvPicPr>
        <p:blipFill rotWithShape="1">
          <a:blip r:embed="rId3"/>
          <a:srcRect r="30543"/>
          <a:stretch/>
        </p:blipFill>
        <p:spPr>
          <a:xfrm>
            <a:off x="124366" y="3512099"/>
            <a:ext cx="11966115" cy="2888701"/>
          </a:xfrm>
          <a:prstGeom prst="rect">
            <a:avLst/>
          </a:prstGeom>
        </p:spPr>
      </p:pic>
      <p:sp>
        <p:nvSpPr>
          <p:cNvPr id="8" name="Rectangle 7">
            <a:extLst>
              <a:ext uri="{FF2B5EF4-FFF2-40B4-BE49-F238E27FC236}">
                <a16:creationId xmlns:a16="http://schemas.microsoft.com/office/drawing/2014/main" id="{2CE1A465-B95D-AA43-B730-9A584F1E304B}"/>
              </a:ext>
            </a:extLst>
          </p:cNvPr>
          <p:cNvSpPr/>
          <p:nvPr/>
        </p:nvSpPr>
        <p:spPr>
          <a:xfrm>
            <a:off x="-219968" y="337823"/>
            <a:ext cx="12654782" cy="3776870"/>
          </a:xfrm>
          <a:prstGeom prst="rect">
            <a:avLst/>
          </a:prstGeom>
          <a:gradFill flip="none" rotWithShape="1">
            <a:gsLst>
              <a:gs pos="0">
                <a:srgbClr val="F0E5BA"/>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9" name="Picture 8">
            <a:extLst>
              <a:ext uri="{FF2B5EF4-FFF2-40B4-BE49-F238E27FC236}">
                <a16:creationId xmlns:a16="http://schemas.microsoft.com/office/drawing/2014/main" id="{88DA54DF-C9A3-E247-BF16-17709ED0CDE6}"/>
              </a:ext>
            </a:extLst>
          </p:cNvPr>
          <p:cNvPicPr>
            <a:picLocks noChangeAspect="1"/>
          </p:cNvPicPr>
          <p:nvPr/>
        </p:nvPicPr>
        <p:blipFill rotWithShape="1">
          <a:blip r:embed="rId4"/>
          <a:srcRect b="84207"/>
          <a:stretch/>
        </p:blipFill>
        <p:spPr>
          <a:xfrm>
            <a:off x="-2664490" y="0"/>
            <a:ext cx="15807910" cy="349857"/>
          </a:xfrm>
          <a:prstGeom prst="rect">
            <a:avLst/>
          </a:prstGeom>
        </p:spPr>
      </p:pic>
    </p:spTree>
    <p:extLst>
      <p:ext uri="{BB962C8B-B14F-4D97-AF65-F5344CB8AC3E}">
        <p14:creationId xmlns:p14="http://schemas.microsoft.com/office/powerpoint/2010/main" val="1586221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b="1" dirty="0">
                <a:solidFill>
                  <a:srgbClr val="446572"/>
                </a:solidFill>
                <a:latin typeface="Caecilia LT Std Roman" panose="02060503050505020204" pitchFamily="18" charset="77"/>
              </a:rPr>
              <a:t>Outline</a:t>
            </a:r>
          </a:p>
        </p:txBody>
      </p:sp>
      <p:sp>
        <p:nvSpPr>
          <p:cNvPr id="9" name="TextBox 8">
            <a:extLst>
              <a:ext uri="{FF2B5EF4-FFF2-40B4-BE49-F238E27FC236}">
                <a16:creationId xmlns:a16="http://schemas.microsoft.com/office/drawing/2014/main" id="{3E2C4CF0-79C6-064B-8075-6EF313626C8B}"/>
              </a:ext>
            </a:extLst>
          </p:cNvPr>
          <p:cNvSpPr txBox="1"/>
          <p:nvPr/>
        </p:nvSpPr>
        <p:spPr>
          <a:xfrm>
            <a:off x="548640" y="1183203"/>
            <a:ext cx="11094719" cy="5586401"/>
          </a:xfrm>
          <a:prstGeom prst="rect">
            <a:avLst/>
          </a:prstGeom>
          <a:noFill/>
        </p:spPr>
        <p:txBody>
          <a:bodyPr wrap="square" rtlCol="0">
            <a:spAutoFit/>
          </a:bodyPr>
          <a:lstStyle/>
          <a:p>
            <a:pPr marL="457200" indent="-457200">
              <a:lnSpc>
                <a:spcPct val="150000"/>
              </a:lnSpc>
              <a:buAutoNum type="arabicPeriod"/>
            </a:pPr>
            <a:r>
              <a:rPr lang="en-NL" sz="2000" dirty="0">
                <a:solidFill>
                  <a:srgbClr val="446572"/>
                </a:solidFill>
                <a:latin typeface="Caecilia LT Std Roman" panose="02060503050505020204" pitchFamily="18" charset="77"/>
              </a:rPr>
              <a:t>Research objective</a:t>
            </a:r>
          </a:p>
          <a:p>
            <a:pPr marL="457200" indent="-457200">
              <a:lnSpc>
                <a:spcPct val="150000"/>
              </a:lnSpc>
              <a:buAutoNum type="arabicPeriod"/>
            </a:pPr>
            <a:r>
              <a:rPr lang="en-NL" sz="2000" dirty="0">
                <a:solidFill>
                  <a:srgbClr val="446572"/>
                </a:solidFill>
                <a:latin typeface="Caecilia LT Std Roman" panose="02060503050505020204" pitchFamily="18" charset="77"/>
              </a:rPr>
              <a:t>Context and key facts</a:t>
            </a:r>
          </a:p>
          <a:p>
            <a:pPr marL="457200" indent="-457200">
              <a:lnSpc>
                <a:spcPct val="150000"/>
              </a:lnSpc>
              <a:buFontTx/>
              <a:buAutoNum type="arabicPeriod"/>
            </a:pPr>
            <a:r>
              <a:rPr lang="en-NL" sz="2000" dirty="0">
                <a:solidFill>
                  <a:srgbClr val="446572"/>
                </a:solidFill>
                <a:latin typeface="Caecilia LT Std Roman" panose="02060503050505020204" pitchFamily="18" charset="77"/>
              </a:rPr>
              <a:t>Data and techniques used</a:t>
            </a:r>
          </a:p>
          <a:p>
            <a:pPr marL="457200" indent="-457200">
              <a:lnSpc>
                <a:spcPct val="150000"/>
              </a:lnSpc>
              <a:buAutoNum type="arabicPeriod"/>
            </a:pPr>
            <a:r>
              <a:rPr lang="en-NL" sz="2000" dirty="0">
                <a:solidFill>
                  <a:srgbClr val="446572"/>
                </a:solidFill>
                <a:latin typeface="Caecilia LT Std Roman" panose="02060503050505020204" pitchFamily="18" charset="77"/>
              </a:rPr>
              <a:t>Definitions</a:t>
            </a:r>
          </a:p>
          <a:p>
            <a:pPr marL="457200" indent="-457200">
              <a:lnSpc>
                <a:spcPct val="150000"/>
              </a:lnSpc>
              <a:buFontTx/>
              <a:buAutoNum type="arabicPeriod"/>
            </a:pPr>
            <a:r>
              <a:rPr lang="en-NL" sz="2000" dirty="0">
                <a:solidFill>
                  <a:srgbClr val="446572"/>
                </a:solidFill>
                <a:latin typeface="Caecilia LT Std Roman" panose="02060503050505020204" pitchFamily="18" charset="77"/>
              </a:rPr>
              <a:t>Hypotheses formed</a:t>
            </a:r>
          </a:p>
          <a:p>
            <a:pPr marL="457200" indent="-457200">
              <a:lnSpc>
                <a:spcPct val="150000"/>
              </a:lnSpc>
              <a:buFontTx/>
              <a:buAutoNum type="arabicPeriod"/>
            </a:pPr>
            <a:r>
              <a:rPr lang="en-NL" sz="2000" dirty="0">
                <a:solidFill>
                  <a:srgbClr val="446572"/>
                </a:solidFill>
                <a:latin typeface="Caecilia LT Std Roman" panose="02060503050505020204" pitchFamily="18" charset="77"/>
              </a:rPr>
              <a:t>Factors and independent variables</a:t>
            </a:r>
          </a:p>
          <a:p>
            <a:pPr marL="457200" indent="-457200">
              <a:lnSpc>
                <a:spcPct val="150000"/>
              </a:lnSpc>
              <a:buFontTx/>
              <a:buAutoNum type="arabicPeriod"/>
            </a:pPr>
            <a:r>
              <a:rPr lang="en-NL" sz="2000" dirty="0">
                <a:solidFill>
                  <a:srgbClr val="446572"/>
                </a:solidFill>
                <a:latin typeface="Caecilia LT Std Roman" panose="02060503050505020204" pitchFamily="18" charset="77"/>
              </a:rPr>
              <a:t>Findings</a:t>
            </a:r>
          </a:p>
          <a:p>
            <a:pPr marL="457200" indent="-457200">
              <a:lnSpc>
                <a:spcPct val="150000"/>
              </a:lnSpc>
              <a:buAutoNum type="arabicPeriod"/>
            </a:pPr>
            <a:r>
              <a:rPr lang="en-NL" sz="2000" dirty="0">
                <a:solidFill>
                  <a:srgbClr val="446572"/>
                </a:solidFill>
                <a:latin typeface="Caecilia LT Std Roman" panose="02060503050505020204" pitchFamily="18" charset="77"/>
              </a:rPr>
              <a:t>Conclusion</a:t>
            </a:r>
          </a:p>
          <a:p>
            <a:pPr marL="457200" indent="-457200">
              <a:lnSpc>
                <a:spcPct val="150000"/>
              </a:lnSpc>
              <a:buAutoNum type="arabicPeriod"/>
            </a:pPr>
            <a:r>
              <a:rPr lang="en-NL" sz="2000" dirty="0">
                <a:solidFill>
                  <a:srgbClr val="446572"/>
                </a:solidFill>
                <a:latin typeface="Caecilia LT Std Roman" panose="02060503050505020204" pitchFamily="18" charset="77"/>
              </a:rPr>
              <a:t>Challenges</a:t>
            </a:r>
          </a:p>
          <a:p>
            <a:pPr marL="457200" indent="-457200">
              <a:lnSpc>
                <a:spcPct val="150000"/>
              </a:lnSpc>
              <a:buAutoNum type="arabicPeriod"/>
            </a:pPr>
            <a:r>
              <a:rPr lang="en-NL" sz="2000" dirty="0">
                <a:solidFill>
                  <a:srgbClr val="446572"/>
                </a:solidFill>
                <a:latin typeface="Caecilia LT Std Roman" panose="02060503050505020204" pitchFamily="18" charset="77"/>
              </a:rPr>
              <a:t>Limitations</a:t>
            </a:r>
          </a:p>
          <a:p>
            <a:pPr marL="457200" indent="-457200">
              <a:lnSpc>
                <a:spcPct val="150000"/>
              </a:lnSpc>
              <a:buAutoNum type="arabicPeriod"/>
            </a:pPr>
            <a:endParaRPr lang="en-NL" sz="2000" dirty="0">
              <a:solidFill>
                <a:srgbClr val="446572"/>
              </a:solidFill>
              <a:latin typeface="Caecilia LT Std Roman" panose="02060503050505020204" pitchFamily="18" charset="77"/>
            </a:endParaRPr>
          </a:p>
          <a:p>
            <a:pPr marL="914400" lvl="1" indent="-457200">
              <a:lnSpc>
                <a:spcPct val="150000"/>
              </a:lnSpc>
              <a:buAutoNum type="arabicPeriod"/>
            </a:pPr>
            <a:endParaRPr lang="en-NL" sz="2000" dirty="0">
              <a:solidFill>
                <a:srgbClr val="446572"/>
              </a:solidFill>
              <a:latin typeface="Caecilia LT Std Roman" panose="02060503050505020204" pitchFamily="18" charset="77"/>
            </a:endParaRPr>
          </a:p>
        </p:txBody>
      </p:sp>
      <p:pic>
        <p:nvPicPr>
          <p:cNvPr id="10" name="Picture 9">
            <a:extLst>
              <a:ext uri="{FF2B5EF4-FFF2-40B4-BE49-F238E27FC236}">
                <a16:creationId xmlns:a16="http://schemas.microsoft.com/office/drawing/2014/main" id="{1B3EC863-2642-BC40-88E7-2243DFC123C0}"/>
              </a:ext>
            </a:extLst>
          </p:cNvPr>
          <p:cNvPicPr>
            <a:picLocks noChangeAspect="1"/>
          </p:cNvPicPr>
          <p:nvPr/>
        </p:nvPicPr>
        <p:blipFill rotWithShape="1">
          <a:blip r:embed="rId4"/>
          <a:srcRect l="19585" r="54292"/>
          <a:stretch/>
        </p:blipFill>
        <p:spPr>
          <a:xfrm>
            <a:off x="7532937" y="3513093"/>
            <a:ext cx="4500438" cy="2888701"/>
          </a:xfrm>
          <a:prstGeom prst="rect">
            <a:avLst/>
          </a:prstGeom>
        </p:spPr>
      </p:pic>
      <p:sp>
        <p:nvSpPr>
          <p:cNvPr id="12" name="TextBox 11">
            <a:extLst>
              <a:ext uri="{FF2B5EF4-FFF2-40B4-BE49-F238E27FC236}">
                <a16:creationId xmlns:a16="http://schemas.microsoft.com/office/drawing/2014/main" id="{9075FDEE-24E0-B446-95DE-B02DAE96597A}"/>
              </a:ext>
            </a:extLst>
          </p:cNvPr>
          <p:cNvSpPr txBox="1"/>
          <p:nvPr/>
        </p:nvSpPr>
        <p:spPr>
          <a:xfrm>
            <a:off x="10066351" y="127221"/>
            <a:ext cx="1967024" cy="1923604"/>
          </a:xfrm>
          <a:prstGeom prst="rect">
            <a:avLst/>
          </a:prstGeom>
          <a:noFill/>
        </p:spPr>
        <p:txBody>
          <a:bodyPr wrap="square" rtlCol="0">
            <a:spAutoFit/>
          </a:bodyPr>
          <a:lstStyle/>
          <a:p>
            <a:pPr marL="457200" indent="-457200">
              <a:buAutoNum type="arabicPeriod"/>
            </a:pPr>
            <a:r>
              <a:rPr lang="en-NL" sz="800" b="1" dirty="0">
                <a:solidFill>
                  <a:srgbClr val="FF0000"/>
                </a:solidFill>
                <a:latin typeface="Caecilia LT Std Roman" panose="02060503050505020204" pitchFamily="18" charset="77"/>
              </a:rPr>
              <a:t>Research objective</a:t>
            </a:r>
          </a:p>
          <a:p>
            <a:pPr marL="457200" indent="-457200">
              <a:buAutoNum type="arabicPeriod"/>
            </a:pPr>
            <a:r>
              <a:rPr lang="en-NL" sz="800" dirty="0">
                <a:solidFill>
                  <a:srgbClr val="FF0000"/>
                </a:solidFill>
                <a:latin typeface="Caecilia LT Std Roman" panose="02060503050505020204" pitchFamily="18" charset="77"/>
              </a:rPr>
              <a:t>Context and key facts</a:t>
            </a:r>
          </a:p>
          <a:p>
            <a:pPr marL="457200" indent="-457200">
              <a:buAutoNum type="arabicPeriod"/>
            </a:pPr>
            <a:r>
              <a:rPr lang="en-NL" sz="800" dirty="0">
                <a:solidFill>
                  <a:srgbClr val="FF0000"/>
                </a:solidFill>
                <a:latin typeface="Caecilia LT Std Roman" panose="02060503050505020204" pitchFamily="18" charset="77"/>
              </a:rPr>
              <a:t>Definitions</a:t>
            </a:r>
          </a:p>
          <a:p>
            <a:pPr marL="457200" indent="-457200">
              <a:buFontTx/>
              <a:buAutoNum type="arabicPeriod"/>
            </a:pPr>
            <a:r>
              <a:rPr lang="en-NL" sz="800" dirty="0">
                <a:solidFill>
                  <a:srgbClr val="FF0000"/>
                </a:solidFill>
                <a:latin typeface="Caecilia LT Std Roman" panose="02060503050505020204" pitchFamily="18" charset="77"/>
              </a:rPr>
              <a:t>Hypotheses formed</a:t>
            </a:r>
          </a:p>
          <a:p>
            <a:pPr marL="457200" indent="-457200">
              <a:buFontTx/>
              <a:buAutoNum type="arabicPeriod"/>
            </a:pPr>
            <a:r>
              <a:rPr lang="en-NL" sz="800" dirty="0">
                <a:solidFill>
                  <a:srgbClr val="FF0000"/>
                </a:solidFill>
                <a:latin typeface="Caecilia LT Std Roman" panose="02060503050505020204" pitchFamily="18" charset="77"/>
              </a:rPr>
              <a:t>Factors</a:t>
            </a:r>
          </a:p>
          <a:p>
            <a:pPr marL="457200" indent="-457200">
              <a:buFontTx/>
              <a:buAutoNum type="arabicPeriod"/>
            </a:pPr>
            <a:r>
              <a:rPr lang="en-NL" sz="800" dirty="0">
                <a:solidFill>
                  <a:srgbClr val="FF0000"/>
                </a:solidFill>
                <a:latin typeface="Caecilia LT Std Roman" panose="02060503050505020204" pitchFamily="18" charset="77"/>
              </a:rPr>
              <a:t>Data and techniques used</a:t>
            </a:r>
          </a:p>
          <a:p>
            <a:pPr marL="457200" indent="-457200">
              <a:buAutoNum type="arabicPeriod"/>
            </a:pPr>
            <a:r>
              <a:rPr lang="en-NL" sz="800" dirty="0">
                <a:solidFill>
                  <a:srgbClr val="FF0000"/>
                </a:solidFill>
                <a:latin typeface="Caecilia LT Std Roman" panose="02060503050505020204" pitchFamily="18" charset="77"/>
              </a:rPr>
              <a:t>Findings</a:t>
            </a:r>
          </a:p>
          <a:p>
            <a:pPr marL="457200" indent="-457200">
              <a:buAutoNum type="arabicPeriod"/>
            </a:pPr>
            <a:r>
              <a:rPr lang="en-NL" sz="800" dirty="0">
                <a:solidFill>
                  <a:srgbClr val="FF0000"/>
                </a:solidFill>
                <a:latin typeface="Caecilia LT Std Roman" panose="02060503050505020204" pitchFamily="18" charset="77"/>
              </a:rPr>
              <a:t>Conclusion</a:t>
            </a:r>
          </a:p>
          <a:p>
            <a:pPr marL="457200" indent="-457200">
              <a:buAutoNum type="arabicPeriod"/>
            </a:pPr>
            <a:r>
              <a:rPr lang="en-NL" sz="800" dirty="0">
                <a:solidFill>
                  <a:srgbClr val="FF0000"/>
                </a:solidFill>
                <a:latin typeface="Caecilia LT Std Roman" panose="02060503050505020204" pitchFamily="18" charset="77"/>
              </a:rPr>
              <a:t>Challenges</a:t>
            </a:r>
          </a:p>
          <a:p>
            <a:pPr marL="457200" indent="-457200">
              <a:buAutoNum type="arabicPeriod"/>
            </a:pPr>
            <a:r>
              <a:rPr lang="en-NL" sz="800" dirty="0">
                <a:solidFill>
                  <a:srgbClr val="FF0000"/>
                </a:solidFill>
                <a:latin typeface="Caecilia LT Std Roman" panose="02060503050505020204" pitchFamily="18" charset="77"/>
              </a:rPr>
              <a:t>Limitations</a:t>
            </a:r>
          </a:p>
          <a:p>
            <a:pPr marL="457200" indent="-457200">
              <a:buAutoNum type="arabicPeriod"/>
            </a:pPr>
            <a:endParaRPr lang="en-NL" sz="800" dirty="0">
              <a:solidFill>
                <a:srgbClr val="FF0000"/>
              </a:solidFill>
              <a:latin typeface="Caecilia LT Std Roman" panose="02060503050505020204" pitchFamily="18" charset="77"/>
            </a:endParaRPr>
          </a:p>
          <a:p>
            <a:pPr marL="457200" indent="-457200">
              <a:buAutoNum type="arabicPeriod"/>
            </a:pPr>
            <a:endParaRPr lang="en-NL" sz="800" dirty="0">
              <a:solidFill>
                <a:srgbClr val="FF0000"/>
              </a:solidFill>
              <a:latin typeface="Caecilia LT Std Roman" panose="02060503050505020204" pitchFamily="18" charset="77"/>
            </a:endParaRPr>
          </a:p>
          <a:p>
            <a:r>
              <a:rPr lang="en-NL" sz="800" dirty="0">
                <a:solidFill>
                  <a:srgbClr val="FF0000"/>
                </a:solidFill>
                <a:latin typeface="Caecilia LT Std Roman" panose="02060503050505020204" pitchFamily="18" charset="77"/>
              </a:rPr>
              <a:t>To update on all pages!</a:t>
            </a:r>
          </a:p>
          <a:p>
            <a:pPr marL="914400" lvl="1" indent="-457200">
              <a:buAutoNum type="arabicPeriod"/>
            </a:pPr>
            <a:endParaRPr lang="en-NL" sz="800" dirty="0">
              <a:solidFill>
                <a:srgbClr val="FF0000"/>
              </a:solidFill>
              <a:latin typeface="Caecilia LT Std Roman" panose="02060503050505020204" pitchFamily="18" charset="77"/>
            </a:endParaRPr>
          </a:p>
          <a:p>
            <a:endParaRPr lang="en-NL" sz="700" dirty="0">
              <a:solidFill>
                <a:srgbClr val="FF0000"/>
              </a:solidFill>
            </a:endParaRPr>
          </a:p>
        </p:txBody>
      </p:sp>
    </p:spTree>
    <p:extLst>
      <p:ext uri="{BB962C8B-B14F-4D97-AF65-F5344CB8AC3E}">
        <p14:creationId xmlns:p14="http://schemas.microsoft.com/office/powerpoint/2010/main" val="16216535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85AAE4C-2125-7344-B8AE-26EDE434CB71}"/>
              </a:ext>
            </a:extLst>
          </p:cNvPr>
          <p:cNvSpPr/>
          <p:nvPr/>
        </p:nvSpPr>
        <p:spPr>
          <a:xfrm>
            <a:off x="-231392" y="452017"/>
            <a:ext cx="12654782" cy="3776870"/>
          </a:xfrm>
          <a:prstGeom prst="rect">
            <a:avLst/>
          </a:prstGeom>
          <a:gradFill flip="none" rotWithShape="1">
            <a:gsLst>
              <a:gs pos="0">
                <a:srgbClr val="E6F2F4"/>
              </a:gs>
              <a:gs pos="100000">
                <a:schemeClr val="bg1"/>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L"/>
          </a:p>
        </p:txBody>
      </p:sp>
      <p:pic>
        <p:nvPicPr>
          <p:cNvPr id="5" name="Picture 4">
            <a:extLst>
              <a:ext uri="{FF2B5EF4-FFF2-40B4-BE49-F238E27FC236}">
                <a16:creationId xmlns:a16="http://schemas.microsoft.com/office/drawing/2014/main" id="{94B74300-E572-7146-B16E-C929A165B26F}"/>
              </a:ext>
            </a:extLst>
          </p:cNvPr>
          <p:cNvPicPr>
            <a:picLocks noChangeAspect="1"/>
          </p:cNvPicPr>
          <p:nvPr/>
        </p:nvPicPr>
        <p:blipFill rotWithShape="1">
          <a:blip r:embed="rId2">
            <a:alphaModFix amt="50000"/>
          </a:blip>
          <a:srcRect l="14898" t="78874" r="47449"/>
          <a:stretch/>
        </p:blipFill>
        <p:spPr>
          <a:xfrm>
            <a:off x="0" y="5708823"/>
            <a:ext cx="12214849" cy="1149177"/>
          </a:xfrm>
          <a:prstGeom prst="rect">
            <a:avLst/>
          </a:prstGeom>
        </p:spPr>
      </p:pic>
      <p:pic>
        <p:nvPicPr>
          <p:cNvPr id="6" name="Picture 5">
            <a:extLst>
              <a:ext uri="{FF2B5EF4-FFF2-40B4-BE49-F238E27FC236}">
                <a16:creationId xmlns:a16="http://schemas.microsoft.com/office/drawing/2014/main" id="{BE56E24D-96B2-4943-94A0-CBF59103EA17}"/>
              </a:ext>
            </a:extLst>
          </p:cNvPr>
          <p:cNvPicPr>
            <a:picLocks noChangeAspect="1"/>
          </p:cNvPicPr>
          <p:nvPr/>
        </p:nvPicPr>
        <p:blipFill rotWithShape="1">
          <a:blip r:embed="rId3">
            <a:alphaModFix amt="50000"/>
          </a:blip>
          <a:srcRect t="34226" b="50000"/>
          <a:stretch/>
        </p:blipFill>
        <p:spPr>
          <a:xfrm>
            <a:off x="-3191927" y="-17110"/>
            <a:ext cx="21002216" cy="469127"/>
          </a:xfrm>
          <a:prstGeom prst="rect">
            <a:avLst/>
          </a:prstGeom>
        </p:spPr>
      </p:pic>
      <p:sp>
        <p:nvSpPr>
          <p:cNvPr id="7" name="TextBox 6">
            <a:extLst>
              <a:ext uri="{FF2B5EF4-FFF2-40B4-BE49-F238E27FC236}">
                <a16:creationId xmlns:a16="http://schemas.microsoft.com/office/drawing/2014/main" id="{C2A134B6-F8FC-9B48-BE59-89911DAACD2F}"/>
              </a:ext>
            </a:extLst>
          </p:cNvPr>
          <p:cNvSpPr txBox="1"/>
          <p:nvPr/>
        </p:nvSpPr>
        <p:spPr>
          <a:xfrm>
            <a:off x="548640" y="452017"/>
            <a:ext cx="8531749" cy="584775"/>
          </a:xfrm>
          <a:prstGeom prst="rect">
            <a:avLst/>
          </a:prstGeom>
          <a:noFill/>
        </p:spPr>
        <p:txBody>
          <a:bodyPr wrap="square" rtlCol="0">
            <a:spAutoFit/>
          </a:bodyPr>
          <a:lstStyle/>
          <a:p>
            <a:r>
              <a:rPr lang="en-NL" sz="3200" b="1" dirty="0">
                <a:solidFill>
                  <a:srgbClr val="446572"/>
                </a:solidFill>
                <a:latin typeface="Caecilia LT Std Roman" panose="02060503050505020204" pitchFamily="18" charset="77"/>
              </a:rPr>
              <a:t>Research Objective</a:t>
            </a:r>
          </a:p>
        </p:txBody>
      </p:sp>
      <p:sp>
        <p:nvSpPr>
          <p:cNvPr id="9" name="TextBox 8">
            <a:extLst>
              <a:ext uri="{FF2B5EF4-FFF2-40B4-BE49-F238E27FC236}">
                <a16:creationId xmlns:a16="http://schemas.microsoft.com/office/drawing/2014/main" id="{3E2C4CF0-79C6-064B-8075-6EF313626C8B}"/>
              </a:ext>
            </a:extLst>
          </p:cNvPr>
          <p:cNvSpPr txBox="1"/>
          <p:nvPr/>
        </p:nvSpPr>
        <p:spPr>
          <a:xfrm>
            <a:off x="548640" y="1183203"/>
            <a:ext cx="11094719" cy="969753"/>
          </a:xfrm>
          <a:prstGeom prst="rect">
            <a:avLst/>
          </a:prstGeom>
          <a:noFill/>
        </p:spPr>
        <p:txBody>
          <a:bodyPr wrap="square" rtlCol="0">
            <a:spAutoFit/>
          </a:bodyPr>
          <a:lstStyle/>
          <a:p>
            <a:pPr>
              <a:lnSpc>
                <a:spcPct val="150000"/>
              </a:lnSpc>
            </a:pPr>
            <a:r>
              <a:rPr lang="en-NL" sz="2000" dirty="0">
                <a:solidFill>
                  <a:srgbClr val="446572"/>
                </a:solidFill>
                <a:latin typeface="Caecilia LT Std Roman" panose="02060503050505020204" pitchFamily="18" charset="77"/>
              </a:rPr>
              <a:t>The Research objective is to find a relationship between the natural gas extraction in the Province of Groningen and its local real estate value</a:t>
            </a:r>
          </a:p>
        </p:txBody>
      </p:sp>
      <p:pic>
        <p:nvPicPr>
          <p:cNvPr id="10" name="Picture 9">
            <a:extLst>
              <a:ext uri="{FF2B5EF4-FFF2-40B4-BE49-F238E27FC236}">
                <a16:creationId xmlns:a16="http://schemas.microsoft.com/office/drawing/2014/main" id="{1B3EC863-2642-BC40-88E7-2243DFC123C0}"/>
              </a:ext>
            </a:extLst>
          </p:cNvPr>
          <p:cNvPicPr>
            <a:picLocks noChangeAspect="1"/>
          </p:cNvPicPr>
          <p:nvPr/>
        </p:nvPicPr>
        <p:blipFill rotWithShape="1">
          <a:blip r:embed="rId4"/>
          <a:srcRect l="19585" r="54292"/>
          <a:stretch/>
        </p:blipFill>
        <p:spPr>
          <a:xfrm>
            <a:off x="7532937" y="3513093"/>
            <a:ext cx="4500438" cy="2888701"/>
          </a:xfrm>
          <a:prstGeom prst="rect">
            <a:avLst/>
          </a:prstGeom>
        </p:spPr>
      </p:pic>
    </p:spTree>
    <p:extLst>
      <p:ext uri="{BB962C8B-B14F-4D97-AF65-F5344CB8AC3E}">
        <p14:creationId xmlns:p14="http://schemas.microsoft.com/office/powerpoint/2010/main" val="144169015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3297</TotalTime>
  <Words>521</Words>
  <Application>Microsoft Macintosh PowerPoint</Application>
  <PresentationFormat>Widescreen</PresentationFormat>
  <Paragraphs>87</Paragraphs>
  <Slides>25</Slides>
  <Notes>1</Notes>
  <HiddenSlides>8</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Caecilia LT Std Roman</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Maurits</dc:creator>
  <cp:lastModifiedBy>Maurits</cp:lastModifiedBy>
  <cp:revision>28</cp:revision>
  <dcterms:created xsi:type="dcterms:W3CDTF">2024-09-26T07:27:09Z</dcterms:created>
  <dcterms:modified xsi:type="dcterms:W3CDTF">2024-10-01T19:30:55Z</dcterms:modified>
</cp:coreProperties>
</file>

<file path=docProps/thumbnail.jpeg>
</file>